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60"/>
  </p:notesMasterIdLst>
  <p:handoutMasterIdLst>
    <p:handoutMasterId r:id="rId61"/>
  </p:handoutMasterIdLst>
  <p:sldIdLst>
    <p:sldId id="463" r:id="rId2"/>
    <p:sldId id="501" r:id="rId3"/>
    <p:sldId id="500" r:id="rId4"/>
    <p:sldId id="601" r:id="rId5"/>
    <p:sldId id="555" r:id="rId6"/>
    <p:sldId id="586" r:id="rId7"/>
    <p:sldId id="552" r:id="rId8"/>
    <p:sldId id="502" r:id="rId9"/>
    <p:sldId id="580" r:id="rId10"/>
    <p:sldId id="550" r:id="rId11"/>
    <p:sldId id="480" r:id="rId12"/>
    <p:sldId id="503" r:id="rId13"/>
    <p:sldId id="539" r:id="rId14"/>
    <p:sldId id="468" r:id="rId15"/>
    <p:sldId id="481" r:id="rId16"/>
    <p:sldId id="546" r:id="rId17"/>
    <p:sldId id="459" r:id="rId18"/>
    <p:sldId id="460" r:id="rId19"/>
    <p:sldId id="458" r:id="rId20"/>
    <p:sldId id="587" r:id="rId21"/>
    <p:sldId id="535" r:id="rId22"/>
    <p:sldId id="465" r:id="rId23"/>
    <p:sldId id="599" r:id="rId24"/>
    <p:sldId id="556" r:id="rId25"/>
    <p:sldId id="557" r:id="rId26"/>
    <p:sldId id="588" r:id="rId27"/>
    <p:sldId id="466" r:id="rId28"/>
    <p:sldId id="434" r:id="rId29"/>
    <p:sldId id="505" r:id="rId30"/>
    <p:sldId id="553" r:id="rId31"/>
    <p:sldId id="600" r:id="rId32"/>
    <p:sldId id="506" r:id="rId33"/>
    <p:sldId id="487" r:id="rId34"/>
    <p:sldId id="508" r:id="rId35"/>
    <p:sldId id="560" r:id="rId36"/>
    <p:sldId id="542" r:id="rId37"/>
    <p:sldId id="470" r:id="rId38"/>
    <p:sldId id="482" r:id="rId39"/>
    <p:sldId id="541" r:id="rId40"/>
    <p:sldId id="510" r:id="rId41"/>
    <p:sldId id="534" r:id="rId42"/>
    <p:sldId id="590" r:id="rId43"/>
    <p:sldId id="598" r:id="rId44"/>
    <p:sldId id="597" r:id="rId45"/>
    <p:sldId id="591" r:id="rId46"/>
    <p:sldId id="594" r:id="rId47"/>
    <p:sldId id="596" r:id="rId48"/>
    <p:sldId id="512" r:id="rId49"/>
    <p:sldId id="532" r:id="rId50"/>
    <p:sldId id="411" r:id="rId51"/>
    <p:sldId id="537" r:id="rId52"/>
    <p:sldId id="547" r:id="rId53"/>
    <p:sldId id="577" r:id="rId54"/>
    <p:sldId id="578" r:id="rId55"/>
    <p:sldId id="581" r:id="rId56"/>
    <p:sldId id="595" r:id="rId57"/>
    <p:sldId id="524" r:id="rId58"/>
    <p:sldId id="592" r:id="rId5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66"/>
    <a:srgbClr val="D1EB35"/>
    <a:srgbClr val="B3EB35"/>
    <a:srgbClr val="B1DE42"/>
    <a:srgbClr val="DDDDDD"/>
    <a:srgbClr val="A50021"/>
    <a:srgbClr val="CC3300"/>
    <a:srgbClr val="D4EE80"/>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6" autoAdjust="0"/>
    <p:restoredTop sz="83951" autoAdjust="0"/>
  </p:normalViewPr>
  <p:slideViewPr>
    <p:cSldViewPr>
      <p:cViewPr varScale="1">
        <p:scale>
          <a:sx n="62" d="100"/>
          <a:sy n="62" d="100"/>
        </p:scale>
        <p:origin x="-129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dirty="0">
                <a:latin typeface="Arial" charset="0"/>
              </a:defRPr>
            </a:lvl1pPr>
          </a:lstStyle>
          <a:p>
            <a:pPr>
              <a:defRPr/>
            </a:pPr>
            <a:endParaRPr lang="en-US"/>
          </a:p>
        </p:txBody>
      </p:sp>
      <p:sp>
        <p:nvSpPr>
          <p:cNvPr id="11366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dirty="0">
                <a:latin typeface="Arial" charset="0"/>
              </a:defRPr>
            </a:lvl1pPr>
          </a:lstStyle>
          <a:p>
            <a:pPr>
              <a:defRPr/>
            </a:pPr>
            <a:endParaRPr lang="en-US"/>
          </a:p>
        </p:txBody>
      </p:sp>
      <p:sp>
        <p:nvSpPr>
          <p:cNvPr id="11366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dirty="0">
                <a:latin typeface="Arial" charset="0"/>
              </a:defRPr>
            </a:lvl1pPr>
          </a:lstStyle>
          <a:p>
            <a:pPr>
              <a:defRPr/>
            </a:pPr>
            <a:endParaRPr lang="en-US"/>
          </a:p>
        </p:txBody>
      </p:sp>
      <p:sp>
        <p:nvSpPr>
          <p:cNvPr id="11366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6E0B1FFA-2596-46FC-A091-2A07428EDD52}"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dirty="0">
                <a:latin typeface="Arial" charset="0"/>
              </a:defRPr>
            </a:lvl1pPr>
          </a:lstStyle>
          <a:p>
            <a:pPr>
              <a:defRPr/>
            </a:pPr>
            <a:endParaRPr lang="en-US"/>
          </a:p>
        </p:txBody>
      </p:sp>
      <p:sp>
        <p:nvSpPr>
          <p:cNvPr id="143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dirty="0">
                <a:latin typeface="Arial" charset="0"/>
              </a:defRPr>
            </a:lvl1pPr>
          </a:lstStyle>
          <a:p>
            <a:pPr>
              <a:defRPr/>
            </a:pPr>
            <a:endParaRPr lang="en-US"/>
          </a:p>
        </p:txBody>
      </p:sp>
      <p:sp>
        <p:nvSpPr>
          <p:cNvPr id="686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43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dirty="0">
                <a:latin typeface="Arial" charset="0"/>
              </a:defRPr>
            </a:lvl1pPr>
          </a:lstStyle>
          <a:p>
            <a:pPr>
              <a:defRPr/>
            </a:pPr>
            <a:endParaRPr lang="en-US"/>
          </a:p>
        </p:txBody>
      </p:sp>
      <p:sp>
        <p:nvSpPr>
          <p:cNvPr id="143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7116868B-2A0A-4A23-9C38-5689D1ABDC89}"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DA42DE4F-01F6-472D-930C-787A094899E2}" type="slidenum">
              <a:rPr lang="en-US" smtClean="0">
                <a:latin typeface="Arial" pitchFamily="34" charset="0"/>
              </a:rPr>
              <a:pPr/>
              <a:t>1</a:t>
            </a:fld>
            <a:endParaRPr lang="en-US" smtClean="0">
              <a:latin typeface="Arial"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smtClean="0">
                <a:latin typeface="Arial" pitchFamily="34" charset="0"/>
              </a:rPr>
              <a:t>Collect data on species, DBH, defect, GPS coordinate, etc. Data is entered in the data dictionary on the GPS unit (see attached data dictionary for listing)collect only info needed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DF8FF5AF-93D9-440E-9A16-CFC584A7E923}" type="slidenum">
              <a:rPr lang="en-US" smtClean="0">
                <a:latin typeface="Arial" pitchFamily="34" charset="0"/>
              </a:rPr>
              <a:pPr/>
              <a:t>21</a:t>
            </a:fld>
            <a:endParaRPr lang="en-US" smtClean="0">
              <a:latin typeface="Arial"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r>
              <a:rPr lang="en-US" smtClean="0">
                <a:latin typeface="Arial" pitchFamily="34" charset="0"/>
              </a:rPr>
              <a:t>Tree crown damage is one consideration in evaluating trees. Some trees will slow due to loss of crown. Growth in</a:t>
            </a:r>
          </a:p>
          <a:p>
            <a:pPr eaLnBrk="1" hangingPunct="1"/>
            <a:r>
              <a:rPr lang="en-US" smtClean="0">
                <a:latin typeface="Arial" pitchFamily="34" charset="0"/>
              </a:rPr>
              <a:t>lightly or undamaged trees on the edges of disturbed</a:t>
            </a:r>
          </a:p>
          <a:p>
            <a:pPr eaLnBrk="1" hangingPunct="1"/>
            <a:r>
              <a:rPr lang="en-US" smtClean="0">
                <a:latin typeface="Arial" pitchFamily="34" charset="0"/>
              </a:rPr>
              <a:t>areas may increase due to reduced competition.</a:t>
            </a:r>
          </a:p>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1320F523-0FB8-41E9-8391-73FD2B579A5C}" type="slidenum">
              <a:rPr lang="en-US" smtClean="0">
                <a:latin typeface="Arial" pitchFamily="34" charset="0"/>
              </a:rPr>
              <a:pPr/>
              <a:t>22</a:t>
            </a:fld>
            <a:endParaRPr lang="en-US" smtClean="0">
              <a:latin typeface="Arial" pitchFamily="34" charset="0"/>
            </a:endParaRPr>
          </a:p>
        </p:txBody>
      </p:sp>
      <p:sp>
        <p:nvSpPr>
          <p:cNvPr id="7987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141D5EA-061B-4E6C-9162-117764E20274}" type="slidenum">
              <a:rPr lang="en-US" sz="1200">
                <a:latin typeface="Arial" pitchFamily="34" charset="0"/>
              </a:rPr>
              <a:pPr algn="r"/>
              <a:t>22</a:t>
            </a:fld>
            <a:endParaRPr lang="en-US" sz="1200">
              <a:latin typeface="Arial" pitchFamily="34" charset="0"/>
            </a:endParaRPr>
          </a:p>
        </p:txBody>
      </p:sp>
      <p:sp>
        <p:nvSpPr>
          <p:cNvPr id="79876" name="Rectangle 2"/>
          <p:cNvSpPr>
            <a:spLocks noGrp="1" noChangeArrowheads="1"/>
          </p:cNvSpPr>
          <p:nvPr>
            <p:ph type="body" idx="1"/>
          </p:nvPr>
        </p:nvSpPr>
        <p:spPr>
          <a:xfrm>
            <a:off x="449263" y="4343400"/>
            <a:ext cx="5953125" cy="4111625"/>
          </a:xfrm>
          <a:noFill/>
          <a:ln/>
        </p:spPr>
        <p:txBody>
          <a:bodyPr lIns="107950" tIns="53975" rIns="107950" bIns="53975"/>
          <a:lstStyle/>
          <a:p>
            <a:pPr eaLnBrk="1" hangingPunct="1"/>
            <a:r>
              <a:rPr lang="en-US" smtClean="0">
                <a:latin typeface="Arial" pitchFamily="34" charset="0"/>
              </a:rPr>
              <a:t>Size of defective part can be tricky when multiple defects are present.  One way to “choose” from multiple defects is to select the one that you predict will fail first or will fail before the next scheduled inspection.</a:t>
            </a:r>
          </a:p>
          <a:p>
            <a:pPr eaLnBrk="1" hangingPunct="1"/>
            <a:r>
              <a:rPr lang="en-US" smtClean="0">
                <a:latin typeface="Arial" pitchFamily="34" charset="0"/>
              </a:rPr>
              <a:t>Probability of target impact is quite variable and the source of much discussion.  A DOT agency in NY may have a unique set of definitions compared to a urban Parks Dept in NH.  That’s OK!  Make it work for you.</a:t>
            </a:r>
          </a:p>
        </p:txBody>
      </p:sp>
      <p:sp>
        <p:nvSpPr>
          <p:cNvPr id="79877" name="Rectangle 3"/>
          <p:cNvSpPr>
            <a:spLocks noGrp="1" noRot="1" noChangeAspect="1" noChangeArrowheads="1" noTextEdit="1"/>
          </p:cNvSpPr>
          <p:nvPr>
            <p:ph type="sldImg"/>
          </p:nvPr>
        </p:nvSpPr>
        <p:spPr>
          <a:xfrm>
            <a:off x="1139825" y="684213"/>
            <a:ext cx="4575175" cy="3430587"/>
          </a:xfrm>
          <a:ln w="12700" cap="flat">
            <a:solidFill>
              <a:schemeClr val="tx1"/>
            </a:solid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A112B-A968-44B9-9052-389B5C5D9558}" type="slidenum">
              <a:rPr lang="en-US"/>
              <a:pPr/>
              <a:t>23</a:t>
            </a:fld>
            <a:endParaRPr lang="en-US"/>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r>
              <a:rPr lang="en-US"/>
              <a:t>Focus on the part of the tree that you think will fail first.  Picture how the tree will fail there.  Will it uproot?  Will it snap off.  Will a co-dominant stem pull out?  Will a dead branch break off during gusty winds?</a:t>
            </a:r>
          </a:p>
          <a:p>
            <a:r>
              <a:rPr lang="en-US"/>
              <a:t>Once you have that visualized, complete the rating.</a:t>
            </a:r>
          </a:p>
          <a:p>
            <a:r>
              <a:rPr lang="en-US"/>
              <a:t>Make sure the defects match up with probability of failure category you select.</a:t>
            </a:r>
          </a:p>
          <a:p>
            <a:r>
              <a:rPr lang="en-US"/>
              <a:t>Outer shell width refers to the amount of sound wood compared to decayed wood.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5ABC23B9-CB71-490F-B5E3-69226724339F}" type="slidenum">
              <a:rPr lang="en-US" smtClean="0">
                <a:latin typeface="Arial" pitchFamily="34" charset="0"/>
              </a:rPr>
              <a:pPr/>
              <a:t>24</a:t>
            </a:fld>
            <a:endParaRPr lang="en-US" smtClean="0">
              <a:latin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en-US" smtClean="0">
                <a:latin typeface="Arial" pitchFamily="34" charset="0"/>
              </a:rPr>
              <a:t>The purpose of canopy cleaning is to remove potential hazards like large dead branches and broken limbs.  Cleaning also makes smooth pruning cuts behind broken branch stubs, which allows new growth to close over wounds.  Most importantly, the least amount of live wood possible should be removed because the tree is stressed and needs to access energy stored in the limbs to recover.  The food stored in the limbs is necessary for the tree to sprout, produce new leaves, and defend itself against organisms that cause decay.  Do not do perform major pruning to alter the canopy shape. It is better to leave the tree looking unbalanced and misshapen than to remove large portions of the live canopy.  Shaping can be done later as part of the restoration process.</a:t>
            </a:r>
            <a:br>
              <a:rPr lang="en-US" smtClean="0">
                <a:latin typeface="Arial" pitchFamily="34" charset="0"/>
              </a:rPr>
            </a:br>
            <a:r>
              <a:rPr lang="en-US" smtClean="0">
                <a:latin typeface="Arial" pitchFamily="34" charset="0"/>
              </a:rPr>
              <a:t/>
            </a:r>
            <a:br>
              <a:rPr lang="en-US" smtClean="0">
                <a:latin typeface="Arial" pitchFamily="34" charset="0"/>
              </a:rPr>
            </a:br>
            <a:r>
              <a:rPr lang="en-US" smtClean="0">
                <a:latin typeface="Arial" pitchFamily="34" charset="0"/>
              </a:rPr>
              <a:t>For safety purposes, get the hanging branches out of the way first, starting at the top of the canopy.  This will prevent injuries caused by branches falling on tree workers below. The red dotted lines indicate where to make the cut.  On the large, main branches there are often smaller side limbs located closer to the trunk known as laterals.  A lateral is a branch arising from a larger stem.  Ideally, the lateral branch should be at least 1/3 of the size of the main stem, and the lateral will preferably grow to replace the broken tip.</a:t>
            </a:r>
          </a:p>
          <a:p>
            <a:pPr eaLnBrk="1" hangingPunct="1"/>
            <a:endParaRPr lang="en-US" smtClean="0">
              <a:latin typeface="Arial" pitchFamily="34" charset="0"/>
            </a:endParaRPr>
          </a:p>
          <a:p>
            <a:pPr eaLnBrk="1" hangingPunct="1"/>
            <a:r>
              <a:rPr lang="en-US" smtClean="0">
                <a:latin typeface="Arial" pitchFamily="34" charset="0"/>
              </a:rPr>
              <a:t>After the canopy of the tree has been cleaned, these are the objectives for the time before the next visit.  The sight of a storm damaged tree is discouraging – often the tree appears dead – and it is during this time that one will need the most patience to wait and see whether the tree begins to sprout; many trees will.</a:t>
            </a:r>
          </a:p>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4C763505-0DD4-4D65-81BB-B58F17B04889}" type="slidenum">
              <a:rPr lang="en-US" smtClean="0">
                <a:latin typeface="Arial" pitchFamily="34" charset="0"/>
              </a:rPr>
              <a:pPr/>
              <a:t>25</a:t>
            </a:fld>
            <a:endParaRPr lang="en-US" smtClean="0">
              <a:latin typeface="Arial"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r>
              <a:rPr lang="en-US" smtClean="0">
                <a:latin typeface="Arial" pitchFamily="34" charset="0"/>
              </a:rPr>
              <a:t>The picture on the bottom right is a good example of pruning back to a lateral branch.  You can see that the diameter of the lateral is about 1/3 the size of the main stem where the broken stub was removed.  After a storm, there will be many stubs left by branches that broke from the tree canopy.  Prune back to a lateral if one is present.  If the bark has torn, try to prune below the point of the tear to allow the wound to seal over properly.  With larger tears, this may not be the best choice if too much of the limb will have to be reduced.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CB693582-54DE-4E04-AC80-3502703D975F}" type="slidenum">
              <a:rPr lang="en-US" smtClean="0">
                <a:latin typeface="Arial" pitchFamily="34" charset="0"/>
              </a:rPr>
              <a:pPr/>
              <a:t>29</a:t>
            </a:fld>
            <a:endParaRPr lang="en-US" smtClean="0">
              <a:latin typeface="Arial"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r>
              <a:rPr lang="en-US" smtClean="0">
                <a:latin typeface="Arial" pitchFamily="34" charset="0"/>
              </a:rPr>
              <a:t>Drive and/or walk streets and identify risk trees that need removal or risk trees that need pruning.</a:t>
            </a:r>
          </a:p>
          <a:p>
            <a:r>
              <a:rPr lang="en-US" smtClean="0">
                <a:latin typeface="Arial" pitchFamily="34" charset="0"/>
              </a:rPr>
              <a:t>Assess in two ways</a:t>
            </a:r>
          </a:p>
          <a:p>
            <a:r>
              <a:rPr lang="en-US" smtClean="0">
                <a:latin typeface="Arial" pitchFamily="34" charset="0"/>
              </a:rPr>
              <a:t>FEMAa Guidelines,</a:t>
            </a:r>
          </a:p>
          <a:p>
            <a:r>
              <a:rPr lang="en-US" smtClean="0">
                <a:latin typeface="Arial" pitchFamily="34" charset="0"/>
              </a:rPr>
              <a:t>Accepted Arboricultutal Guidelines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p:spPr>
        <p:txBody>
          <a:bodyPr/>
          <a:lstStyle/>
          <a:p>
            <a:pPr eaLnBrk="1" hangingPunct="1"/>
            <a:r>
              <a:rPr lang="en-US" smtClean="0">
                <a:latin typeface="Arial" pitchFamily="34" charset="0"/>
              </a:rPr>
              <a:t>Examples of debris estimation.</a:t>
            </a:r>
          </a:p>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BD4F152C-4247-45FF-9861-84E1FA48CCB5}" type="slidenum">
              <a:rPr lang="en-US" smtClean="0">
                <a:latin typeface="Arial" pitchFamily="34" charset="0"/>
              </a:rPr>
              <a:pPr/>
              <a:t>35</a:t>
            </a:fld>
            <a:endParaRPr lang="en-US" smtClean="0">
              <a:latin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BAC2414B-C5BD-4241-8A0A-C381D53384D3}" type="slidenum">
              <a:rPr lang="en-US" smtClean="0">
                <a:latin typeface="Arial" pitchFamily="34" charset="0"/>
              </a:rPr>
              <a:pPr/>
              <a:t>36</a:t>
            </a:fld>
            <a:endParaRPr lang="en-US" smtClean="0">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r>
              <a:rPr lang="en-US" smtClean="0">
                <a:latin typeface="Arial" pitchFamily="34" charset="0"/>
                <a:ea typeface="PMingLiU"/>
                <a:cs typeface="PMingLiU"/>
              </a:rPr>
              <a:t>ALB adults are relatively easy to identify.  First of all they are big and “showy”.  From an artistic standpoint they are nice looking insects.  Once an insect reaches the adult stage they don’t get any bigger BUT like any species (and I specifically include humans) – you </a:t>
            </a:r>
            <a:r>
              <a:rPr lang="en-US" u="sng" smtClean="0">
                <a:latin typeface="Arial" pitchFamily="34" charset="0"/>
                <a:ea typeface="PMingLiU"/>
                <a:cs typeface="PMingLiU"/>
              </a:rPr>
              <a:t>know</a:t>
            </a:r>
            <a:r>
              <a:rPr lang="en-US" smtClean="0">
                <a:latin typeface="Arial" pitchFamily="34" charset="0"/>
                <a:ea typeface="PMingLiU"/>
                <a:cs typeface="PMingLiU"/>
              </a:rPr>
              <a:t> that some are bigger than others.  ALB adults will vary in size from ¾ inch to 1 ¼  (or even slightly larger) [not including the antennae].  The overall color is black.  White spots are prevalent and if you look carefully at the antennae – at the front of the body – you will see a very distinct banding of white and black – all the way to the tip.  I have an adult beetle with me and will pass it around for people to see.  </a:t>
            </a:r>
            <a:r>
              <a:rPr lang="en-US" b="1" u="sng" smtClean="0">
                <a:latin typeface="Arial" pitchFamily="34" charset="0"/>
                <a:ea typeface="PMingLiU"/>
                <a:cs typeface="PMingLiU"/>
              </a:rPr>
              <a:t>PASS THE ADULT ALB AROUND</a:t>
            </a:r>
            <a:r>
              <a:rPr lang="en-US" smtClean="0">
                <a:latin typeface="Arial" pitchFamily="34" charset="0"/>
                <a:ea typeface="PMingLiU"/>
                <a:cs typeface="PMingLiU"/>
              </a:rPr>
              <a:t>.  There are other insects that look similar to ALB but please don’t hesitate to collect them for identification.</a:t>
            </a:r>
          </a:p>
          <a:p>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D7402082-6429-49B2-A6A1-F25854BA4E5D}" type="slidenum">
              <a:rPr lang="en-US" smtClean="0">
                <a:latin typeface="Arial" pitchFamily="34" charset="0"/>
              </a:rPr>
              <a:pPr/>
              <a:t>2</a:t>
            </a:fld>
            <a:endParaRPr lang="en-US" smtClean="0">
              <a:latin typeface="Arial"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r>
              <a:rPr lang="en-US" smtClean="0">
                <a:latin typeface="Arial" pitchFamily="34" charset="0"/>
              </a:rPr>
              <a:t>Process for Rapid Storm Assessment (Strike Team)- </a:t>
            </a:r>
          </a:p>
          <a:p>
            <a:r>
              <a:rPr lang="en-US" smtClean="0">
                <a:latin typeface="Arial" pitchFamily="34" charset="0"/>
              </a:rPr>
              <a:t>Developed by USDA Forest Service, State and Private Forestry, Southern Region - Dudley Hartel</a:t>
            </a:r>
          </a:p>
          <a:p>
            <a:r>
              <a:rPr lang="en-US" smtClean="0">
                <a:latin typeface="Arial" pitchFamily="34" charset="0"/>
              </a:rPr>
              <a:t>Background;</a:t>
            </a:r>
          </a:p>
          <a:p>
            <a:r>
              <a:rPr lang="en-US" smtClean="0">
                <a:latin typeface="Arial" pitchFamily="34" charset="0"/>
              </a:rPr>
              <a:t>The Southern Region worked with 10 communities in the states affected by the hurricanes in 2005. They developed and refined this simple assessment process.</a:t>
            </a:r>
          </a:p>
          <a:p>
            <a:r>
              <a:rPr lang="en-US" smtClean="0">
                <a:latin typeface="Arial" pitchFamily="34" charset="0"/>
              </a:rPr>
              <a:t>Using the ICS recruit, train and deploy qualified volunteers to respond to natural disaster to provide assistance. Volunteers crews used were mainly ISA or other certified arborists from around the country. This keeps municipal staff free for other tasks, and ensures professional assessment. Volunteers go through a 4 hour training.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448C8A0B-4B73-44C0-924A-6B8A6F8C0DC5}" type="slidenum">
              <a:rPr lang="en-US" smtClean="0">
                <a:latin typeface="Arial" pitchFamily="34" charset="0"/>
              </a:rPr>
              <a:pPr/>
              <a:t>40</a:t>
            </a:fld>
            <a:endParaRPr lang="en-US" smtClean="0">
              <a:latin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a:lnSpc>
                <a:spcPct val="90000"/>
              </a:lnSpc>
            </a:pPr>
            <a:r>
              <a:rPr lang="en-US" smtClean="0">
                <a:latin typeface="Arial" pitchFamily="34" charset="0"/>
              </a:rPr>
              <a:t>After a natural disaster, municipalities are overwhelmed with trying to get services</a:t>
            </a:r>
          </a:p>
          <a:p>
            <a:pPr>
              <a:lnSpc>
                <a:spcPct val="90000"/>
              </a:lnSpc>
            </a:pPr>
            <a:r>
              <a:rPr lang="en-US" smtClean="0">
                <a:latin typeface="Arial" pitchFamily="34" charset="0"/>
              </a:rPr>
              <a:t>restored to its citizens. UF professionals (if the city has any) may be stretched so</a:t>
            </a:r>
          </a:p>
          <a:p>
            <a:pPr>
              <a:lnSpc>
                <a:spcPct val="90000"/>
              </a:lnSpc>
            </a:pPr>
            <a:r>
              <a:rPr lang="en-US" smtClean="0">
                <a:latin typeface="Arial" pitchFamily="34" charset="0"/>
              </a:rPr>
              <a:t>thin that they may not be able to assess trees and/or tree debris accurately or</a:t>
            </a:r>
          </a:p>
          <a:p>
            <a:pPr>
              <a:lnSpc>
                <a:spcPct val="90000"/>
              </a:lnSpc>
            </a:pPr>
            <a:r>
              <a:rPr lang="en-US" smtClean="0">
                <a:latin typeface="Arial" pitchFamily="34" charset="0"/>
              </a:rPr>
              <a:t>efficiently. Communities that do not have UF professionals do not know what to do</a:t>
            </a:r>
          </a:p>
          <a:p>
            <a:pPr>
              <a:lnSpc>
                <a:spcPct val="90000"/>
              </a:lnSpc>
            </a:pPr>
            <a:r>
              <a:rPr lang="en-US" smtClean="0">
                <a:latin typeface="Arial" pitchFamily="34" charset="0"/>
              </a:rPr>
              <a:t>after a storm or how to do it. This training session focuses on how you can use</a:t>
            </a:r>
          </a:p>
          <a:p>
            <a:pPr>
              <a:lnSpc>
                <a:spcPct val="90000"/>
              </a:lnSpc>
            </a:pPr>
            <a:r>
              <a:rPr lang="en-US" smtClean="0">
                <a:latin typeface="Arial" pitchFamily="34" charset="0"/>
              </a:rPr>
              <a:t>existing tools to quickly and relatively accurately quantify a community’s vegetative</a:t>
            </a:r>
          </a:p>
          <a:p>
            <a:pPr>
              <a:lnSpc>
                <a:spcPct val="90000"/>
              </a:lnSpc>
            </a:pPr>
            <a:r>
              <a:rPr lang="en-US" smtClean="0">
                <a:latin typeface="Arial" pitchFamily="34" charset="0"/>
              </a:rPr>
              <a:t>debris so that they can better prepare for storm clean-up, debris storage, and</a:t>
            </a:r>
          </a:p>
          <a:p>
            <a:pPr>
              <a:lnSpc>
                <a:spcPct val="90000"/>
              </a:lnSpc>
            </a:pPr>
            <a:r>
              <a:rPr lang="en-US" smtClean="0">
                <a:latin typeface="Arial" pitchFamily="34" charset="0"/>
              </a:rPr>
              <a:t>possibly FEMA reimbursement.</a:t>
            </a:r>
          </a:p>
          <a:p>
            <a:pPr>
              <a:lnSpc>
                <a:spcPct val="90000"/>
              </a:lnSpc>
            </a:pPr>
            <a:endParaRPr lang="en-US" smtClean="0">
              <a:latin typeface="Arial" pitchFamily="34" charset="0"/>
            </a:endParaRPr>
          </a:p>
          <a:p>
            <a:pPr>
              <a:lnSpc>
                <a:spcPct val="90000"/>
              </a:lnSpc>
            </a:pPr>
            <a:endParaRPr lang="en-US" smtClean="0">
              <a:latin typeface="Arial" pitchFamily="34" charset="0"/>
            </a:endParaRPr>
          </a:p>
          <a:p>
            <a:pPr>
              <a:lnSpc>
                <a:spcPct val="90000"/>
              </a:lnSpc>
            </a:pPr>
            <a:r>
              <a:rPr lang="en-US" smtClean="0">
                <a:latin typeface="Arial" pitchFamily="34" charset="0"/>
              </a:rPr>
              <a:t>After a storm, municipalities will have a lot of debris to deal with. They will want to</a:t>
            </a:r>
          </a:p>
          <a:p>
            <a:pPr>
              <a:lnSpc>
                <a:spcPct val="90000"/>
              </a:lnSpc>
            </a:pPr>
            <a:r>
              <a:rPr lang="en-US" smtClean="0">
                <a:latin typeface="Arial" pitchFamily="34" charset="0"/>
              </a:rPr>
              <a:t>estimate the amount they have so that they can plan for its storage, and they need</a:t>
            </a:r>
          </a:p>
          <a:p>
            <a:pPr>
              <a:lnSpc>
                <a:spcPct val="90000"/>
              </a:lnSpc>
            </a:pPr>
            <a:r>
              <a:rPr lang="en-US" smtClean="0">
                <a:latin typeface="Arial" pitchFamily="34" charset="0"/>
              </a:rPr>
              <a:t>to know how much it will cost them to clean it up.</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5ABC23B9-CB71-490F-B5E3-69226724339F}" type="slidenum">
              <a:rPr lang="en-US" smtClean="0">
                <a:latin typeface="Arial" pitchFamily="34" charset="0"/>
              </a:rPr>
              <a:pPr/>
              <a:t>42</a:t>
            </a:fld>
            <a:endParaRPr lang="en-US" smtClean="0">
              <a:latin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en-US" smtClean="0">
                <a:latin typeface="Arial" pitchFamily="34" charset="0"/>
              </a:rPr>
              <a:t>The purpose of canopy cleaning is to remove potential hazards like large dead branches and broken limbs.  Cleaning also makes smooth pruning cuts behind broken branch stubs, which allows new growth to close over wounds.  Most importantly, the least amount of live wood possible should be removed because the tree is stressed and needs to access energy stored in the limbs to recover.  The food stored in the limbs is necessary for the tree to sprout, produce new leaves, and defend itself against organisms that cause decay.  Do not do perform major pruning to alter the canopy shape. It is better to leave the tree looking unbalanced and misshapen than to remove large portions of the live canopy.  Shaping can be done later as part of the restoration process.</a:t>
            </a:r>
            <a:br>
              <a:rPr lang="en-US" smtClean="0">
                <a:latin typeface="Arial" pitchFamily="34" charset="0"/>
              </a:rPr>
            </a:br>
            <a:r>
              <a:rPr lang="en-US" smtClean="0">
                <a:latin typeface="Arial" pitchFamily="34" charset="0"/>
              </a:rPr>
              <a:t/>
            </a:r>
            <a:br>
              <a:rPr lang="en-US" smtClean="0">
                <a:latin typeface="Arial" pitchFamily="34" charset="0"/>
              </a:rPr>
            </a:br>
            <a:r>
              <a:rPr lang="en-US" smtClean="0">
                <a:latin typeface="Arial" pitchFamily="34" charset="0"/>
              </a:rPr>
              <a:t>For safety purposes, get the hanging branches out of the way first, starting at the top of the canopy.  This will prevent injuries caused by branches falling on tree workers below. The red dotted lines indicate where to make the cut.  On the large, main branches there are often smaller side limbs located closer to the trunk known as laterals.  A lateral is a branch arising from a larger stem.  Ideally, the lateral branch should be at least 1/3 of the size of the main stem, and the lateral will preferably grow to replace the broken tip.</a:t>
            </a:r>
          </a:p>
          <a:p>
            <a:pPr eaLnBrk="1" hangingPunct="1"/>
            <a:endParaRPr lang="en-US" smtClean="0">
              <a:latin typeface="Arial" pitchFamily="34" charset="0"/>
            </a:endParaRPr>
          </a:p>
          <a:p>
            <a:pPr eaLnBrk="1" hangingPunct="1"/>
            <a:r>
              <a:rPr lang="en-US" smtClean="0">
                <a:latin typeface="Arial" pitchFamily="34" charset="0"/>
              </a:rPr>
              <a:t>After the canopy of the tree has been cleaned, these are the objectives for the time before the next visit.  The sight of a storm damaged tree is discouraging – often the tree appears dead – and it is during this time that one will need the most patience to wait and see whether the tree begins to sprout; many trees will.</a:t>
            </a:r>
          </a:p>
          <a:p>
            <a:pPr eaLnBrk="1" hangingPunct="1"/>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5ABC23B9-CB71-490F-B5E3-69226724339F}" type="slidenum">
              <a:rPr lang="en-US" smtClean="0">
                <a:latin typeface="Arial" pitchFamily="34" charset="0"/>
              </a:rPr>
              <a:pPr/>
              <a:t>43</a:t>
            </a:fld>
            <a:endParaRPr lang="en-US" smtClean="0">
              <a:latin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en-US" smtClean="0">
                <a:latin typeface="Arial" pitchFamily="34" charset="0"/>
              </a:rPr>
              <a:t>The purpose of canopy cleaning is to remove potential hazards like large dead branches and broken limbs.  Cleaning also makes smooth pruning cuts behind broken branch stubs, which allows new growth to close over wounds.  Most importantly, the least amount of live wood possible should be removed because the tree is stressed and needs to access energy stored in the limbs to recover.  The food stored in the limbs is necessary for the tree to sprout, produce new leaves, and defend itself against organisms that cause decay.  Do not do perform major pruning to alter the canopy shape. It is better to leave the tree looking unbalanced and misshapen than to remove large portions of the live canopy.  Shaping can be done later as part of the restoration process.</a:t>
            </a:r>
            <a:br>
              <a:rPr lang="en-US" smtClean="0">
                <a:latin typeface="Arial" pitchFamily="34" charset="0"/>
              </a:rPr>
            </a:br>
            <a:r>
              <a:rPr lang="en-US" smtClean="0">
                <a:latin typeface="Arial" pitchFamily="34" charset="0"/>
              </a:rPr>
              <a:t/>
            </a:r>
            <a:br>
              <a:rPr lang="en-US" smtClean="0">
                <a:latin typeface="Arial" pitchFamily="34" charset="0"/>
              </a:rPr>
            </a:br>
            <a:r>
              <a:rPr lang="en-US" smtClean="0">
                <a:latin typeface="Arial" pitchFamily="34" charset="0"/>
              </a:rPr>
              <a:t>For safety purposes, get the hanging branches out of the way first, starting at the top of the canopy.  This will prevent injuries caused by branches falling on tree workers below. The red dotted lines indicate where to make the cut.  On the large, main branches there are often smaller side limbs located closer to the trunk known as laterals.  A lateral is a branch arising from a larger stem.  Ideally, the lateral branch should be at least 1/3 of the size of the main stem, and the lateral will preferably grow to replace the broken tip.</a:t>
            </a:r>
          </a:p>
          <a:p>
            <a:pPr eaLnBrk="1" hangingPunct="1"/>
            <a:endParaRPr lang="en-US" smtClean="0">
              <a:latin typeface="Arial" pitchFamily="34" charset="0"/>
            </a:endParaRPr>
          </a:p>
          <a:p>
            <a:pPr eaLnBrk="1" hangingPunct="1"/>
            <a:r>
              <a:rPr lang="en-US" smtClean="0">
                <a:latin typeface="Arial" pitchFamily="34" charset="0"/>
              </a:rPr>
              <a:t>After the canopy of the tree has been cleaned, these are the objectives for the time before the next visit.  The sight of a storm damaged tree is discouraging – often the tree appears dead – and it is during this time that one will need the most patience to wait and see whether the tree begins to sprout; many trees will.</a:t>
            </a:r>
          </a:p>
          <a:p>
            <a:pPr eaLnBrk="1" hangingPunct="1"/>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5ABC23B9-CB71-490F-B5E3-69226724339F}" type="slidenum">
              <a:rPr lang="en-US" smtClean="0">
                <a:latin typeface="Arial" pitchFamily="34" charset="0"/>
              </a:rPr>
              <a:pPr/>
              <a:t>44</a:t>
            </a:fld>
            <a:endParaRPr lang="en-US" smtClean="0">
              <a:latin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en-US" smtClean="0">
                <a:latin typeface="Arial" pitchFamily="34" charset="0"/>
              </a:rPr>
              <a:t>The purpose of canopy cleaning is to remove potential hazards like large dead branches and broken limbs.  Cleaning also makes smooth pruning cuts behind broken branch stubs, which allows new growth to close over wounds.  Most importantly, the least amount of live wood possible should be removed because the tree is stressed and needs to access energy stored in the limbs to recover.  The food stored in the limbs is necessary for the tree to sprout, produce new leaves, and defend itself against organisms that cause decay.  Do not do perform major pruning to alter the canopy shape. It is better to leave the tree looking unbalanced and misshapen than to remove large portions of the live canopy.  Shaping can be done later as part of the restoration process.</a:t>
            </a:r>
            <a:br>
              <a:rPr lang="en-US" smtClean="0">
                <a:latin typeface="Arial" pitchFamily="34" charset="0"/>
              </a:rPr>
            </a:br>
            <a:r>
              <a:rPr lang="en-US" smtClean="0">
                <a:latin typeface="Arial" pitchFamily="34" charset="0"/>
              </a:rPr>
              <a:t/>
            </a:r>
            <a:br>
              <a:rPr lang="en-US" smtClean="0">
                <a:latin typeface="Arial" pitchFamily="34" charset="0"/>
              </a:rPr>
            </a:br>
            <a:r>
              <a:rPr lang="en-US" smtClean="0">
                <a:latin typeface="Arial" pitchFamily="34" charset="0"/>
              </a:rPr>
              <a:t>For safety purposes, get the hanging branches out of the way first, starting at the top of the canopy.  This will prevent injuries caused by branches falling on tree workers below. The red dotted lines indicate where to make the cut.  On the large, main branches there are often smaller side limbs located closer to the trunk known as laterals.  A lateral is a branch arising from a larger stem.  Ideally, the lateral branch should be at least 1/3 of the size of the main stem, and the lateral will preferably grow to replace the broken tip.</a:t>
            </a:r>
          </a:p>
          <a:p>
            <a:pPr eaLnBrk="1" hangingPunct="1"/>
            <a:endParaRPr lang="en-US" smtClean="0">
              <a:latin typeface="Arial" pitchFamily="34" charset="0"/>
            </a:endParaRPr>
          </a:p>
          <a:p>
            <a:pPr eaLnBrk="1" hangingPunct="1"/>
            <a:r>
              <a:rPr lang="en-US" smtClean="0">
                <a:latin typeface="Arial" pitchFamily="34" charset="0"/>
              </a:rPr>
              <a:t>After the canopy of the tree has been cleaned, these are the objectives for the time before the next visit.  The sight of a storm damaged tree is discouraging – often the tree appears dead – and it is during this time that one will need the most patience to wait and see whether the tree begins to sprout; many trees will.</a:t>
            </a:r>
          </a:p>
          <a:p>
            <a:pPr eaLnBrk="1" hangingPunct="1"/>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5ABC23B9-CB71-490F-B5E3-69226724339F}" type="slidenum">
              <a:rPr lang="en-US" smtClean="0">
                <a:latin typeface="Arial" pitchFamily="34" charset="0"/>
              </a:rPr>
              <a:pPr/>
              <a:t>45</a:t>
            </a:fld>
            <a:endParaRPr lang="en-US" smtClean="0">
              <a:latin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en-US" smtClean="0">
                <a:latin typeface="Arial" pitchFamily="34" charset="0"/>
              </a:rPr>
              <a:t>The purpose of canopy cleaning is to remove potential hazards like large dead branches and broken limbs.  Cleaning also makes smooth pruning cuts behind broken branch stubs, which allows new growth to close over wounds.  Most importantly, the least amount of live wood possible should be removed because the tree is stressed and needs to access energy stored in the limbs to recover.  The food stored in the limbs is necessary for the tree to sprout, produce new leaves, and defend itself against organisms that cause decay.  Do not do perform major pruning to alter the canopy shape. It is better to leave the tree looking unbalanced and misshapen than to remove large portions of the live canopy.  Shaping can be done later as part of the restoration process.</a:t>
            </a:r>
            <a:br>
              <a:rPr lang="en-US" smtClean="0">
                <a:latin typeface="Arial" pitchFamily="34" charset="0"/>
              </a:rPr>
            </a:br>
            <a:r>
              <a:rPr lang="en-US" smtClean="0">
                <a:latin typeface="Arial" pitchFamily="34" charset="0"/>
              </a:rPr>
              <a:t/>
            </a:r>
            <a:br>
              <a:rPr lang="en-US" smtClean="0">
                <a:latin typeface="Arial" pitchFamily="34" charset="0"/>
              </a:rPr>
            </a:br>
            <a:r>
              <a:rPr lang="en-US" smtClean="0">
                <a:latin typeface="Arial" pitchFamily="34" charset="0"/>
              </a:rPr>
              <a:t>For safety purposes, get the hanging branches out of the way first, starting at the top of the canopy.  This will prevent injuries caused by branches falling on tree workers below. The red dotted lines indicate where to make the cut.  On the large, main branches there are often smaller side limbs located closer to the trunk known as laterals.  A lateral is a branch arising from a larger stem.  Ideally, the lateral branch should be at least 1/3 of the size of the main stem, and the lateral will preferably grow to replace the broken tip.</a:t>
            </a:r>
          </a:p>
          <a:p>
            <a:pPr eaLnBrk="1" hangingPunct="1"/>
            <a:endParaRPr lang="en-US" smtClean="0">
              <a:latin typeface="Arial" pitchFamily="34" charset="0"/>
            </a:endParaRPr>
          </a:p>
          <a:p>
            <a:pPr eaLnBrk="1" hangingPunct="1"/>
            <a:r>
              <a:rPr lang="en-US" smtClean="0">
                <a:latin typeface="Arial" pitchFamily="34" charset="0"/>
              </a:rPr>
              <a:t>After the canopy of the tree has been cleaned, these are the objectives for the time before the next visit.  The sight of a storm damaged tree is discouraging – often the tree appears dead – and it is during this time that one will need the most patience to wait and see whether the tree begins to sprout; many trees will.</a:t>
            </a:r>
          </a:p>
          <a:p>
            <a:pPr eaLnBrk="1" hangingPunct="1"/>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5ABC23B9-CB71-490F-B5E3-69226724339F}" type="slidenum">
              <a:rPr lang="en-US" smtClean="0">
                <a:latin typeface="Arial" pitchFamily="34" charset="0"/>
              </a:rPr>
              <a:pPr/>
              <a:t>46</a:t>
            </a:fld>
            <a:endParaRPr lang="en-US" smtClean="0">
              <a:latin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en-US" smtClean="0">
                <a:latin typeface="Arial" pitchFamily="34" charset="0"/>
              </a:rPr>
              <a:t>The purpose of canopy cleaning is to remove potential hazards like large dead branches and broken limbs.  Cleaning also makes smooth pruning cuts behind broken branch stubs, which allows new growth to close over wounds.  Most importantly, the least amount of live wood possible should be removed because the tree is stressed and needs to access energy stored in the limbs to recover.  The food stored in the limbs is necessary for the tree to sprout, produce new leaves, and defend itself against organisms that cause decay.  Do not do perform major pruning to alter the canopy shape. It is better to leave the tree looking unbalanced and misshapen than to remove large portions of the live canopy.  Shaping can be done later as part of the restoration process.</a:t>
            </a:r>
            <a:br>
              <a:rPr lang="en-US" smtClean="0">
                <a:latin typeface="Arial" pitchFamily="34" charset="0"/>
              </a:rPr>
            </a:br>
            <a:r>
              <a:rPr lang="en-US" smtClean="0">
                <a:latin typeface="Arial" pitchFamily="34" charset="0"/>
              </a:rPr>
              <a:t/>
            </a:r>
            <a:br>
              <a:rPr lang="en-US" smtClean="0">
                <a:latin typeface="Arial" pitchFamily="34" charset="0"/>
              </a:rPr>
            </a:br>
            <a:r>
              <a:rPr lang="en-US" smtClean="0">
                <a:latin typeface="Arial" pitchFamily="34" charset="0"/>
              </a:rPr>
              <a:t>For safety purposes, get the hanging branches out of the way first, starting at the top of the canopy.  This will prevent injuries caused by branches falling on tree workers below. The red dotted lines indicate where to make the cut.  On the large, main branches there are often smaller side limbs located closer to the trunk known as laterals.  A lateral is a branch arising from a larger stem.  Ideally, the lateral branch should be at least 1/3 of the size of the main stem, and the lateral will preferably grow to replace the broken tip.</a:t>
            </a:r>
          </a:p>
          <a:p>
            <a:pPr eaLnBrk="1" hangingPunct="1"/>
            <a:endParaRPr lang="en-US" smtClean="0">
              <a:latin typeface="Arial" pitchFamily="34" charset="0"/>
            </a:endParaRPr>
          </a:p>
          <a:p>
            <a:pPr eaLnBrk="1" hangingPunct="1"/>
            <a:r>
              <a:rPr lang="en-US" smtClean="0">
                <a:latin typeface="Arial" pitchFamily="34" charset="0"/>
              </a:rPr>
              <a:t>After the canopy of the tree has been cleaned, these are the objectives for the time before the next visit.  The sight of a storm damaged tree is discouraging – often the tree appears dead – and it is during this time that one will need the most patience to wait and see whether the tree begins to sprout; many trees will.</a:t>
            </a:r>
          </a:p>
          <a:p>
            <a:pPr eaLnBrk="1" hangingPunct="1"/>
            <a:endParaRPr 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5ABC23B9-CB71-490F-B5E3-69226724339F}" type="slidenum">
              <a:rPr lang="en-US" smtClean="0">
                <a:latin typeface="Arial" pitchFamily="34" charset="0"/>
              </a:rPr>
              <a:pPr/>
              <a:t>47</a:t>
            </a:fld>
            <a:endParaRPr lang="en-US" smtClean="0">
              <a:latin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en-US" smtClean="0">
                <a:latin typeface="Arial" pitchFamily="34" charset="0"/>
              </a:rPr>
              <a:t>The purpose of canopy cleaning is to remove potential hazards like large dead branches and broken limbs.  Cleaning also makes smooth pruning cuts behind broken branch stubs, which allows new growth to close over wounds.  Most importantly, the least amount of live wood possible should be removed because the tree is stressed and needs to access energy stored in the limbs to recover.  The food stored in the limbs is necessary for the tree to sprout, produce new leaves, and defend itself against organisms that cause decay.  Do not do perform major pruning to alter the canopy shape. It is better to leave the tree looking unbalanced and misshapen than to remove large portions of the live canopy.  Shaping can be done later as part of the restoration process.</a:t>
            </a:r>
            <a:br>
              <a:rPr lang="en-US" smtClean="0">
                <a:latin typeface="Arial" pitchFamily="34" charset="0"/>
              </a:rPr>
            </a:br>
            <a:r>
              <a:rPr lang="en-US" smtClean="0">
                <a:latin typeface="Arial" pitchFamily="34" charset="0"/>
              </a:rPr>
              <a:t/>
            </a:r>
            <a:br>
              <a:rPr lang="en-US" smtClean="0">
                <a:latin typeface="Arial" pitchFamily="34" charset="0"/>
              </a:rPr>
            </a:br>
            <a:r>
              <a:rPr lang="en-US" smtClean="0">
                <a:latin typeface="Arial" pitchFamily="34" charset="0"/>
              </a:rPr>
              <a:t>For safety purposes, get the hanging branches out of the way first, starting at the top of the canopy.  This will prevent injuries caused by branches falling on tree workers below. The red dotted lines indicate where to make the cut.  On the large, main branches there are often smaller side limbs located closer to the trunk known as laterals.  A lateral is a branch arising from a larger stem.  Ideally, the lateral branch should be at least 1/3 of the size of the main stem, and the lateral will preferably grow to replace the broken tip.</a:t>
            </a:r>
          </a:p>
          <a:p>
            <a:pPr eaLnBrk="1" hangingPunct="1"/>
            <a:endParaRPr lang="en-US" smtClean="0">
              <a:latin typeface="Arial" pitchFamily="34" charset="0"/>
            </a:endParaRPr>
          </a:p>
          <a:p>
            <a:pPr eaLnBrk="1" hangingPunct="1"/>
            <a:r>
              <a:rPr lang="en-US" smtClean="0">
                <a:latin typeface="Arial" pitchFamily="34" charset="0"/>
              </a:rPr>
              <a:t>After the canopy of the tree has been cleaned, these are the objectives for the time before the next visit.  The sight of a storm damaged tree is discouraging – often the tree appears dead – and it is during this time that one will need the most patience to wait and see whether the tree begins to sprout; many trees will.</a:t>
            </a:r>
          </a:p>
          <a:p>
            <a:pPr eaLnBrk="1" hangingPunct="1"/>
            <a:endParaRPr 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endParaRPr lang="en-US" smtClean="0">
              <a:latin typeface="Arial" pitchFamily="34" charset="0"/>
            </a:endParaRPr>
          </a:p>
        </p:txBody>
      </p:sp>
      <p:sp>
        <p:nvSpPr>
          <p:cNvPr id="86020" name="Slide Number Placeholder 3"/>
          <p:cNvSpPr>
            <a:spLocks noGrp="1"/>
          </p:cNvSpPr>
          <p:nvPr>
            <p:ph type="sldNum" sz="quarter" idx="5"/>
          </p:nvPr>
        </p:nvSpPr>
        <p:spPr>
          <a:noFill/>
        </p:spPr>
        <p:txBody>
          <a:bodyPr/>
          <a:lstStyle/>
          <a:p>
            <a:fld id="{DF154DB3-621C-42EC-8F81-8BA3681BFBBA}" type="slidenum">
              <a:rPr lang="en-US" smtClean="0">
                <a:latin typeface="Arial" pitchFamily="34" charset="0"/>
              </a:rPr>
              <a:pPr/>
              <a:t>49</a:t>
            </a:fld>
            <a:endParaRPr 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6868B-2A0A-4A23-9C38-5689D1ABDC89}" type="slidenum">
              <a:rPr lang="en-US" smtClean="0"/>
              <a:pPr>
                <a:defRPr/>
              </a:pPr>
              <a:t>50</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5ABC23B9-CB71-490F-B5E3-69226724339F}" type="slidenum">
              <a:rPr lang="en-US" smtClean="0">
                <a:latin typeface="Arial" pitchFamily="34" charset="0"/>
              </a:rPr>
              <a:pPr/>
              <a:t>58</a:t>
            </a:fld>
            <a:endParaRPr lang="en-US" smtClean="0">
              <a:latin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en-US" smtClean="0">
                <a:latin typeface="Arial" pitchFamily="34" charset="0"/>
              </a:rPr>
              <a:t>The purpose of canopy cleaning is to remove potential hazards like large dead branches and broken limbs.  Cleaning also makes smooth pruning cuts behind broken branch stubs, which allows new growth to close over wounds.  Most importantly, the least amount of live wood possible should be removed because the tree is stressed and needs to access energy stored in the limbs to recover.  The food stored in the limbs is necessary for the tree to sprout, produce new leaves, and defend itself against organisms that cause decay.  Do not do perform major pruning to alter the canopy shape. It is better to leave the tree looking unbalanced and misshapen than to remove large portions of the live canopy.  Shaping can be done later as part of the restoration process.</a:t>
            </a:r>
            <a:br>
              <a:rPr lang="en-US" smtClean="0">
                <a:latin typeface="Arial" pitchFamily="34" charset="0"/>
              </a:rPr>
            </a:br>
            <a:r>
              <a:rPr lang="en-US" smtClean="0">
                <a:latin typeface="Arial" pitchFamily="34" charset="0"/>
              </a:rPr>
              <a:t/>
            </a:r>
            <a:br>
              <a:rPr lang="en-US" smtClean="0">
                <a:latin typeface="Arial" pitchFamily="34" charset="0"/>
              </a:rPr>
            </a:br>
            <a:r>
              <a:rPr lang="en-US" smtClean="0">
                <a:latin typeface="Arial" pitchFamily="34" charset="0"/>
              </a:rPr>
              <a:t>For safety purposes, get the hanging branches out of the way first, starting at the top of the canopy.  This will prevent injuries caused by branches falling on tree workers below. The red dotted lines indicate where to make the cut.  On the large, main branches there are often smaller side limbs located closer to the trunk known as laterals.  A lateral is a branch arising from a larger stem.  Ideally, the lateral branch should be at least 1/3 of the size of the main stem, and the lateral will preferably grow to replace the broken tip.</a:t>
            </a:r>
          </a:p>
          <a:p>
            <a:pPr eaLnBrk="1" hangingPunct="1"/>
            <a:endParaRPr lang="en-US" smtClean="0">
              <a:latin typeface="Arial" pitchFamily="34" charset="0"/>
            </a:endParaRPr>
          </a:p>
          <a:p>
            <a:pPr eaLnBrk="1" hangingPunct="1"/>
            <a:r>
              <a:rPr lang="en-US" smtClean="0">
                <a:latin typeface="Arial" pitchFamily="34" charset="0"/>
              </a:rPr>
              <a:t>After the canopy of the tree has been cleaned, these are the objectives for the time before the next visit.  The sight of a storm damaged tree is discouraging – often the tree appears dead – and it is during this time that one will need the most patience to wait and see whether the tree begins to sprout; many trees will.</a:t>
            </a:r>
          </a:p>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EA14AFA-298B-46FF-AE77-51B899143CFB}" type="slidenum">
              <a:rPr lang="en-US" smtClean="0">
                <a:latin typeface="Arial" pitchFamily="34" charset="0"/>
              </a:rPr>
              <a:pPr/>
              <a:t>8</a:t>
            </a:fld>
            <a:endParaRPr lang="en-US" smtClean="0">
              <a:latin typeface="Arial"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r>
              <a:rPr lang="en-US" smtClean="0">
                <a:latin typeface="Arial" pitchFamily="34" charset="0"/>
              </a:rPr>
              <a:t>Use 2 person teams with GPS units to do the inventory/storm assessment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rtl="0"/>
            <a:r>
              <a:rPr lang="en-US" sz="1200" kern="1200" baseline="0" dirty="0" smtClean="0">
                <a:solidFill>
                  <a:schemeClr val="tx1"/>
                </a:solidFill>
                <a:latin typeface="Arial" charset="0"/>
                <a:ea typeface="+mn-ea"/>
                <a:cs typeface="+mn-cs"/>
              </a:rPr>
              <a:t>Summary of Strike Team Initiative</a:t>
            </a:r>
          </a:p>
          <a:p>
            <a:pPr rtl="0"/>
            <a:endParaRPr lang="en-US" sz="1200" kern="1200" baseline="0" dirty="0" smtClean="0">
              <a:solidFill>
                <a:schemeClr val="tx1"/>
              </a:solidFill>
              <a:latin typeface="Arial" charset="0"/>
              <a:ea typeface="+mn-ea"/>
              <a:cs typeface="+mn-cs"/>
            </a:endParaRPr>
          </a:p>
          <a:p>
            <a:pPr rtl="0"/>
            <a:r>
              <a:rPr lang="en-US" sz="1200" kern="1200" baseline="0" dirty="0" smtClean="0">
                <a:solidFill>
                  <a:schemeClr val="tx1"/>
                </a:solidFill>
                <a:latin typeface="Arial" charset="0"/>
                <a:ea typeface="+mn-ea"/>
                <a:cs typeface="+mn-cs"/>
              </a:rPr>
              <a:t>NA has been working with the Mass. Tree Wardens and Foresters Assoc. to bring this process to the Northeast. We could bring in a crew of trained, ISA certified Arborists/Foresters to public tree inventory focused on the storm damage trees.  The assessment is not intended to be part of the immediate, emergency response. It can be done weeks after the storm during the recovery stage, after the roads are cleared and urgent hazards have already been addressed. </a:t>
            </a:r>
          </a:p>
          <a:p>
            <a:pPr rtl="0"/>
            <a:endParaRPr lang="en-US" sz="1200" kern="1200" baseline="0" dirty="0" smtClean="0">
              <a:solidFill>
                <a:schemeClr val="tx1"/>
              </a:solidFill>
              <a:latin typeface="Arial" charset="0"/>
              <a:ea typeface="+mn-ea"/>
              <a:cs typeface="+mn-cs"/>
            </a:endParaRPr>
          </a:p>
          <a:p>
            <a:pPr rtl="0"/>
            <a:r>
              <a:rPr lang="en-US" sz="1200" kern="1200" baseline="0" dirty="0" smtClean="0">
                <a:solidFill>
                  <a:schemeClr val="tx1"/>
                </a:solidFill>
                <a:latin typeface="Arial" charset="0"/>
                <a:ea typeface="+mn-ea"/>
                <a:cs typeface="+mn-cs"/>
              </a:rPr>
              <a:t>Strike Team crews assess the remaining public trees that may need hazard tree removal or pruning based on Arboricultural and FEMA guidelines. Data is collected on GPS units, so map and data sheets can be provide regularly to the community to help them do the work needed and document damage for FEMA. Between the South and NA we have 8 GPS systems set up and ready to go. The crew can also help with other optional tasks if desired, such as marking risk trees, estimating debris on the ground, inventory of replanting spaces, etc. The assessment work would be guided by the community, the state Urban Forestry Coordinator and emergency management staff  to meet their specific needs. </a:t>
            </a:r>
          </a:p>
          <a:p>
            <a:pPr rtl="0"/>
            <a:endParaRPr lang="en-US" sz="1200" kern="1200" baseline="0" dirty="0" smtClean="0">
              <a:solidFill>
                <a:schemeClr val="tx1"/>
              </a:solidFill>
              <a:latin typeface="Arial" charset="0"/>
              <a:ea typeface="+mn-ea"/>
              <a:cs typeface="+mn-cs"/>
            </a:endParaRPr>
          </a:p>
          <a:p>
            <a:pPr rtl="0"/>
            <a:r>
              <a:rPr lang="en-US" sz="1200" kern="1200" baseline="0" dirty="0" smtClean="0">
                <a:solidFill>
                  <a:schemeClr val="tx1"/>
                </a:solidFill>
                <a:latin typeface="Arial" charset="0"/>
                <a:ea typeface="+mn-ea"/>
                <a:cs typeface="+mn-cs"/>
              </a:rPr>
              <a:t>Some considerations in deciding if an event is a good fit for the Strike Team assessment might include the following;</a:t>
            </a:r>
          </a:p>
          <a:p>
            <a:pPr rtl="0"/>
            <a:r>
              <a:rPr lang="en-US" sz="1200" kern="1200" baseline="0" dirty="0" smtClean="0">
                <a:solidFill>
                  <a:schemeClr val="tx1"/>
                </a:solidFill>
                <a:latin typeface="Arial" charset="0"/>
                <a:ea typeface="+mn-ea"/>
                <a:cs typeface="+mn-cs"/>
              </a:rPr>
              <a:t>1. There is </a:t>
            </a:r>
            <a:r>
              <a:rPr lang="en-US" sz="1200" b="1" kern="1200" baseline="0" dirty="0" smtClean="0">
                <a:solidFill>
                  <a:schemeClr val="tx1"/>
                </a:solidFill>
                <a:latin typeface="Arial" charset="0"/>
                <a:ea typeface="+mn-ea"/>
                <a:cs typeface="+mn-cs"/>
              </a:rPr>
              <a:t>significant damage to </a:t>
            </a:r>
            <a:r>
              <a:rPr lang="en-US" sz="1200" b="1" u="sng" kern="1200" baseline="0" dirty="0" smtClean="0">
                <a:solidFill>
                  <a:schemeClr val="tx1"/>
                </a:solidFill>
                <a:latin typeface="Arial" charset="0"/>
                <a:ea typeface="+mn-ea"/>
                <a:cs typeface="+mn-cs"/>
              </a:rPr>
              <a:t>public trees in a community.</a:t>
            </a:r>
          </a:p>
          <a:p>
            <a:pPr rtl="0"/>
            <a:r>
              <a:rPr lang="en-US" sz="1200" kern="1200" baseline="0" dirty="0" smtClean="0">
                <a:solidFill>
                  <a:schemeClr val="tx1"/>
                </a:solidFill>
                <a:latin typeface="Arial" charset="0"/>
                <a:ea typeface="+mn-ea"/>
                <a:cs typeface="+mn-cs"/>
              </a:rPr>
              <a:t>2. The damage is such that the </a:t>
            </a:r>
            <a:r>
              <a:rPr lang="en-US" sz="1200" b="1" kern="1200" baseline="0" dirty="0" smtClean="0">
                <a:solidFill>
                  <a:schemeClr val="tx1"/>
                </a:solidFill>
                <a:latin typeface="Arial" charset="0"/>
                <a:ea typeface="+mn-ea"/>
                <a:cs typeface="+mn-cs"/>
              </a:rPr>
              <a:t>community finds it challenging to decide what needs pruning, what needs to be removed or what can be saved. If damage is so severe that trees are blown down or broken off, there is not much need for a detailed assessment.</a:t>
            </a:r>
          </a:p>
          <a:p>
            <a:pPr rtl="0"/>
            <a:r>
              <a:rPr lang="en-US" sz="1200" kern="1200" baseline="0" dirty="0" smtClean="0">
                <a:solidFill>
                  <a:schemeClr val="tx1"/>
                </a:solidFill>
                <a:latin typeface="Arial" charset="0"/>
                <a:ea typeface="+mn-ea"/>
                <a:cs typeface="+mn-cs"/>
              </a:rPr>
              <a:t>3. The footprint of the </a:t>
            </a:r>
            <a:r>
              <a:rPr lang="en-US" sz="1200" b="1" kern="1200" baseline="0" dirty="0" smtClean="0">
                <a:solidFill>
                  <a:schemeClr val="tx1"/>
                </a:solidFill>
                <a:latin typeface="Arial" charset="0"/>
                <a:ea typeface="+mn-ea"/>
                <a:cs typeface="+mn-cs"/>
              </a:rPr>
              <a:t>damage area is concise enough so that a crew could work efficiently (minor, scattered damage over a large geographic area would be better assessed in other ways such as </a:t>
            </a:r>
            <a:r>
              <a:rPr lang="en-US" sz="1200" b="1" kern="1200" baseline="0" dirty="0" err="1" smtClean="0">
                <a:solidFill>
                  <a:schemeClr val="tx1"/>
                </a:solidFill>
                <a:latin typeface="Arial" charset="0"/>
                <a:ea typeface="+mn-ea"/>
                <a:cs typeface="+mn-cs"/>
              </a:rPr>
              <a:t>i</a:t>
            </a:r>
            <a:r>
              <a:rPr lang="en-US" sz="1200" b="1" kern="1200" baseline="0" dirty="0" smtClean="0">
                <a:solidFill>
                  <a:schemeClr val="tx1"/>
                </a:solidFill>
                <a:latin typeface="Arial" charset="0"/>
                <a:ea typeface="+mn-ea"/>
                <a:cs typeface="+mn-cs"/>
              </a:rPr>
              <a:t>-Tree Storms).</a:t>
            </a:r>
          </a:p>
          <a:p>
            <a:pPr rtl="0"/>
            <a:r>
              <a:rPr lang="en-US" sz="1200" kern="1200" baseline="0" dirty="0" smtClean="0">
                <a:solidFill>
                  <a:schemeClr val="tx1"/>
                </a:solidFill>
                <a:latin typeface="Arial" charset="0"/>
                <a:ea typeface="+mn-ea"/>
                <a:cs typeface="+mn-cs"/>
              </a:rPr>
              <a:t>4. The </a:t>
            </a:r>
            <a:r>
              <a:rPr lang="en-US" sz="1200" b="1" kern="1200" baseline="0" dirty="0" smtClean="0">
                <a:solidFill>
                  <a:schemeClr val="tx1"/>
                </a:solidFill>
                <a:latin typeface="Arial" charset="0"/>
                <a:ea typeface="+mn-ea"/>
                <a:cs typeface="+mn-cs"/>
              </a:rPr>
              <a:t>community may not have enough staff with technical tree expertise, or their staff may not have he time to do tree assessments.</a:t>
            </a:r>
          </a:p>
          <a:p>
            <a:pPr rtl="0"/>
            <a:r>
              <a:rPr lang="en-US" sz="1200" kern="1200" baseline="0" dirty="0" smtClean="0">
                <a:solidFill>
                  <a:schemeClr val="tx1"/>
                </a:solidFill>
                <a:latin typeface="Arial" charset="0"/>
                <a:ea typeface="+mn-ea"/>
                <a:cs typeface="+mn-cs"/>
              </a:rPr>
              <a:t>5. The </a:t>
            </a:r>
            <a:r>
              <a:rPr lang="en-US" sz="1200" b="1" kern="1200" baseline="0" dirty="0" smtClean="0">
                <a:solidFill>
                  <a:schemeClr val="tx1"/>
                </a:solidFill>
                <a:latin typeface="Arial" charset="0"/>
                <a:ea typeface="+mn-ea"/>
                <a:cs typeface="+mn-cs"/>
              </a:rPr>
              <a:t>community has the capacity to use and follow up on recommendations. If they do not have staff, funds or capacity to do follow up tree work then the assessment is not as likely to be used. </a:t>
            </a:r>
          </a:p>
          <a:p>
            <a:pPr rtl="0"/>
            <a:r>
              <a:rPr lang="en-US" sz="1200" kern="1200" baseline="0" dirty="0" smtClean="0">
                <a:solidFill>
                  <a:schemeClr val="tx1"/>
                </a:solidFill>
                <a:latin typeface="Arial" charset="0"/>
                <a:ea typeface="+mn-ea"/>
                <a:cs typeface="+mn-cs"/>
              </a:rPr>
              <a:t>6. Ideally the area is declared a disaster area so that state and/or federal assistance and funds may be available for tree work.</a:t>
            </a:r>
          </a:p>
          <a:p>
            <a:pPr rtl="0"/>
            <a:endParaRPr lang="en-US" sz="1200" kern="1200" baseline="0" dirty="0" smtClean="0">
              <a:solidFill>
                <a:schemeClr val="tx1"/>
              </a:solidFill>
              <a:latin typeface="Arial" charset="0"/>
              <a:ea typeface="+mn-ea"/>
              <a:cs typeface="+mn-cs"/>
            </a:endParaRPr>
          </a:p>
          <a:p>
            <a:pPr rtl="0"/>
            <a:r>
              <a:rPr lang="en-US" sz="1200" kern="1200" baseline="0" dirty="0" smtClean="0">
                <a:solidFill>
                  <a:schemeClr val="tx1"/>
                </a:solidFill>
                <a:latin typeface="Arial" charset="0"/>
                <a:ea typeface="+mn-ea"/>
                <a:cs typeface="+mn-cs"/>
              </a:rPr>
              <a:t>The Southern States and Forest Service Region started this initiative and has done a several deployments. Our Northeast Area is working with them now to introduce the process here, so we would ask them to assist.  We have a small amount of funds to bring in a small crews (8 - 12 people/crew) for 1 to 2 weeks.  The  deployment timing would depend somewhat on the availability of the trained volunteers. We would pay for crew travel, lodging expenses, supplies, etc. but not for their salary ( this would be donated by employers).</a:t>
            </a:r>
          </a:p>
          <a:p>
            <a:pPr rtl="0"/>
            <a:endParaRPr lang="en-US" sz="1200" kern="1200" baseline="0" dirty="0" smtClean="0">
              <a:solidFill>
                <a:schemeClr val="tx1"/>
              </a:solidFill>
              <a:latin typeface="Arial" charset="0"/>
              <a:ea typeface="+mn-ea"/>
              <a:cs typeface="+mn-cs"/>
            </a:endParaRPr>
          </a:p>
          <a:p>
            <a:pPr rtl="0"/>
            <a:r>
              <a:rPr lang="en-US" sz="1200" kern="1200" baseline="0" dirty="0" smtClean="0">
                <a:solidFill>
                  <a:schemeClr val="tx1"/>
                </a:solidFill>
                <a:latin typeface="Arial" charset="0"/>
                <a:ea typeface="+mn-ea"/>
                <a:cs typeface="+mn-cs"/>
              </a:rPr>
              <a:t>In the northeast we have had 35 individuals who are trained, certified and willing to assist. </a:t>
            </a:r>
          </a:p>
          <a:p>
            <a:pPr rtl="0"/>
            <a:endParaRPr lang="en-US" sz="1200" kern="1200" baseline="0" dirty="0" smtClean="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7116868B-2A0A-4A23-9C38-5689D1ABDC89}" type="slidenum">
              <a:rPr lang="en-US" smtClean="0"/>
              <a:pPr>
                <a:defRPr/>
              </a:pPr>
              <a:t>10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pPr eaLnBrk="1" hangingPunct="1"/>
            <a:r>
              <a:rPr lang="en-US" smtClean="0">
                <a:latin typeface="Arial" pitchFamily="34" charset="0"/>
              </a:rPr>
              <a:t>Communities may not know what they want, so you may have to step in to let them know what they need.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F292085-361E-4C4E-B435-E3A8539694E9}" type="slidenum">
              <a:rPr lang="en-US" smtClean="0">
                <a:latin typeface="Arial" pitchFamily="34" charset="0"/>
              </a:rPr>
              <a:pPr/>
              <a:t>18</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xfrm>
            <a:off x="1157288" y="681038"/>
            <a:ext cx="4543425" cy="3408362"/>
          </a:xfrm>
          <a:ln/>
        </p:spPr>
      </p:sp>
      <p:sp>
        <p:nvSpPr>
          <p:cNvPr id="76804" name="Rectangle 3"/>
          <p:cNvSpPr>
            <a:spLocks noGrp="1" noChangeArrowheads="1"/>
          </p:cNvSpPr>
          <p:nvPr>
            <p:ph type="body" idx="1"/>
          </p:nvPr>
        </p:nvSpPr>
        <p:spPr>
          <a:xfrm>
            <a:off x="914400" y="4316413"/>
            <a:ext cx="5029200" cy="4167187"/>
          </a:xfrm>
          <a:noFill/>
          <a:ln/>
        </p:spPr>
        <p:txBody>
          <a:bodyPr/>
          <a:lstStyle/>
          <a:p>
            <a:pPr eaLnBrk="1" hangingPunct="1">
              <a:buFontTx/>
              <a:buChar char="•"/>
            </a:pPr>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6868B-2A0A-4A23-9C38-5689D1ABDC89}" type="slidenum">
              <a:rPr lang="en-US" smtClean="0"/>
              <a:pPr>
                <a:defRPr/>
              </a:pPr>
              <a:t>20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6350"/>
            <a:ext cx="9140825"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eaLnBrk="0" hangingPunct="0">
                  <a:defRPr/>
                </a:pPr>
                <a:endParaRPr lang="en-US" dirty="0"/>
              </a:p>
            </p:txBody>
          </p:sp>
          <p:sp>
            <p:nvSpPr>
              <p:cNvPr id="17" name="Freeform 5"/>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eaLnBrk="0" hangingPunct="0">
                  <a:defRPr/>
                </a:pPr>
                <a:endParaRPr lang="en-US" dirty="0"/>
              </a:p>
            </p:txBody>
          </p:sp>
        </p:grpSp>
        <p:sp>
          <p:nvSpPr>
            <p:cNvPr id="6"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eaLnBrk="0" hangingPunct="0">
                <a:defRPr/>
              </a:pPr>
              <a:endParaRPr lang="en-US" dirty="0"/>
            </a:p>
          </p:txBody>
        </p:sp>
        <p:sp>
          <p:nvSpPr>
            <p:cNvPr id="7" name="Freeform 7"/>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eaLnBrk="0" hangingPunct="0">
                <a:defRPr/>
              </a:pPr>
              <a:endParaRPr lang="en-US" dirty="0"/>
            </a:p>
          </p:txBody>
        </p:sp>
        <p:sp>
          <p:nvSpPr>
            <p:cNvPr id="8" name="Freeform 8"/>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eaLnBrk="0" hangingPunct="0">
                <a:defRPr/>
              </a:pPr>
              <a:endParaRPr lang="en-US" dirty="0"/>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eaLnBrk="0" hangingPunct="0">
                  <a:defRPr/>
                </a:pPr>
                <a:endParaRPr lang="en-US" dirty="0"/>
              </a:p>
            </p:txBody>
          </p:sp>
          <p:sp>
            <p:nvSpPr>
              <p:cNvPr id="11" name="Freeform 11"/>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dirty="0"/>
              </a:p>
            </p:txBody>
          </p:sp>
          <p:sp>
            <p:nvSpPr>
              <p:cNvPr id="12" name="Freeform 12"/>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dirty="0"/>
              </a:p>
            </p:txBody>
          </p:sp>
          <p:sp>
            <p:nvSpPr>
              <p:cNvPr id="13" name="Freeform 13"/>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eaLnBrk="0" hangingPunct="0">
                  <a:defRPr/>
                </a:pPr>
                <a:endParaRPr lang="en-US" dirty="0"/>
              </a:p>
            </p:txBody>
          </p:sp>
          <p:sp>
            <p:nvSpPr>
              <p:cNvPr id="14" name="Freeform 14"/>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eaLnBrk="0" hangingPunct="0">
                  <a:defRPr/>
                </a:pPr>
                <a:endParaRPr lang="en-US" dirty="0"/>
              </a:p>
            </p:txBody>
          </p:sp>
          <p:sp>
            <p:nvSpPr>
              <p:cNvPr id="15"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eaLnBrk="0" hangingPunct="0">
                  <a:defRPr/>
                </a:pPr>
                <a:endParaRPr lang="en-US" dirty="0"/>
              </a:p>
            </p:txBody>
          </p:sp>
        </p:grpSp>
      </p:grpSp>
      <p:pic>
        <p:nvPicPr>
          <p:cNvPr id="18" name="Picture 25" descr="full_blk"/>
          <p:cNvPicPr>
            <a:picLocks noChangeAspect="1" noChangeArrowheads="1"/>
          </p:cNvPicPr>
          <p:nvPr userDrawn="1"/>
        </p:nvPicPr>
        <p:blipFill>
          <a:blip r:embed="rId2" cstate="print"/>
          <a:srcRect/>
          <a:stretch>
            <a:fillRect/>
          </a:stretch>
        </p:blipFill>
        <p:spPr bwMode="auto">
          <a:xfrm>
            <a:off x="8458200" y="6096000"/>
            <a:ext cx="617538" cy="685800"/>
          </a:xfrm>
          <a:prstGeom prst="rect">
            <a:avLst/>
          </a:prstGeom>
          <a:noFill/>
          <a:ln w="9525">
            <a:noFill/>
            <a:miter lim="800000"/>
            <a:headEnd/>
            <a:tailEnd/>
          </a:ln>
        </p:spPr>
      </p:pic>
      <p:sp>
        <p:nvSpPr>
          <p:cNvPr id="60432" name="Rectangle 16"/>
          <p:cNvSpPr>
            <a:spLocks noGrp="1" noChangeArrowheads="1"/>
          </p:cNvSpPr>
          <p:nvPr>
            <p:ph type="ctrTitle" sz="quarter"/>
          </p:nvPr>
        </p:nvSpPr>
        <p:spPr>
          <a:xfrm>
            <a:off x="1066800" y="1997075"/>
            <a:ext cx="7086600" cy="1431925"/>
          </a:xfrm>
        </p:spPr>
        <p:txBody>
          <a:bodyPr anchor="b"/>
          <a:lstStyle>
            <a:lvl1pPr>
              <a:defRPr/>
            </a:lvl1pPr>
          </a:lstStyle>
          <a:p>
            <a:r>
              <a:rPr lang="en-US"/>
              <a:t>Click to edit Master title style</a:t>
            </a:r>
          </a:p>
        </p:txBody>
      </p:sp>
      <p:sp>
        <p:nvSpPr>
          <p:cNvPr id="60433"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r>
              <a:rPr lang="en-US"/>
              <a:t>Click to edit Master subtitle style</a:t>
            </a:r>
          </a:p>
        </p:txBody>
      </p:sp>
      <p:sp>
        <p:nvSpPr>
          <p:cNvPr id="19" name="Rectangle 18"/>
          <p:cNvSpPr>
            <a:spLocks noGrp="1" noChangeArrowheads="1"/>
          </p:cNvSpPr>
          <p:nvPr>
            <p:ph type="dt" sz="quarter" idx="10"/>
          </p:nvPr>
        </p:nvSpPr>
        <p:spPr>
          <a:xfrm>
            <a:off x="1066800" y="6248400"/>
            <a:ext cx="1905000" cy="457200"/>
          </a:xfrm>
        </p:spPr>
        <p:txBody>
          <a:bodyPr/>
          <a:lstStyle>
            <a:lvl1pPr>
              <a:defRPr dirty="0">
                <a:latin typeface="Tahoma" pitchFamily="34" charset="0"/>
              </a:defRPr>
            </a:lvl1pPr>
          </a:lstStyle>
          <a:p>
            <a:pPr>
              <a:defRPr/>
            </a:pPr>
            <a:endParaRPr lang="en-US"/>
          </a:p>
        </p:txBody>
      </p:sp>
      <p:sp>
        <p:nvSpPr>
          <p:cNvPr id="20" name="Rectangle 19"/>
          <p:cNvSpPr>
            <a:spLocks noGrp="1" noChangeArrowheads="1"/>
          </p:cNvSpPr>
          <p:nvPr>
            <p:ph type="ftr" sz="quarter" idx="11"/>
          </p:nvPr>
        </p:nvSpPr>
        <p:spPr>
          <a:xfrm>
            <a:off x="3352800" y="6248400"/>
            <a:ext cx="2895600" cy="457200"/>
          </a:xfrm>
        </p:spPr>
        <p:txBody>
          <a:bodyPr/>
          <a:lstStyle>
            <a:lvl1pPr>
              <a:defRPr dirty="0">
                <a:latin typeface="Tahoma" pitchFamily="34" charset="0"/>
              </a:defRPr>
            </a:lvl1pPr>
          </a:lstStyle>
          <a:p>
            <a:pPr>
              <a:defRPr/>
            </a:pPr>
            <a:endParaRPr lang="en-US"/>
          </a:p>
        </p:txBody>
      </p:sp>
      <p:sp>
        <p:nvSpPr>
          <p:cNvPr id="21" name="Rectangle 20"/>
          <p:cNvSpPr>
            <a:spLocks noGrp="1" noChangeArrowheads="1"/>
          </p:cNvSpPr>
          <p:nvPr>
            <p:ph type="sldNum" sz="quarter" idx="12"/>
          </p:nvPr>
        </p:nvSpPr>
        <p:spPr>
          <a:xfrm>
            <a:off x="7086600" y="6248400"/>
            <a:ext cx="1905000" cy="457200"/>
          </a:xfrm>
        </p:spPr>
        <p:txBody>
          <a:bodyPr/>
          <a:lstStyle>
            <a:lvl1pPr>
              <a:defRPr>
                <a:latin typeface="Tahoma" pitchFamily="34" charset="0"/>
              </a:defRPr>
            </a:lvl1pPr>
          </a:lstStyle>
          <a:p>
            <a:pPr>
              <a:defRPr/>
            </a:pPr>
            <a:fld id="{D23CED62-F0D5-48C8-BC02-73C6FDC396B7}"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B6BA2617-BF2D-4BF9-823F-D87794EB90A3}"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304800"/>
            <a:ext cx="20193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304800"/>
            <a:ext cx="59055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E40D458-6AE2-4D6C-B0A2-9E7984F2D679}"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066800" y="1981200"/>
            <a:ext cx="36957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9149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Title 10"/>
          <p:cNvSpPr>
            <a:spLocks noGrp="1"/>
          </p:cNvSpPr>
          <p:nvPr>
            <p:ph type="title"/>
          </p:nvPr>
        </p:nvSpPr>
        <p:spPr/>
        <p:txBody>
          <a:bodyPr/>
          <a:lstStyle>
            <a:lvl1pPr>
              <a:defRPr cap="small" normalizeH="0" baseline="0">
                <a:solidFill>
                  <a:srgbClr val="D1EB35"/>
                </a:solidFill>
              </a:defRPr>
            </a:lvl1pPr>
          </a:lstStyle>
          <a:p>
            <a:r>
              <a:rPr lang="en-US" dirty="0" smtClean="0"/>
              <a:t>Click to edit Master title style</a:t>
            </a:r>
            <a:endParaRPr lang="en-US" dirty="0"/>
          </a:p>
        </p:txBody>
      </p:sp>
      <p:sp>
        <p:nvSpPr>
          <p:cNvPr id="6" name="Slide Number Placeholder 8"/>
          <p:cNvSpPr>
            <a:spLocks noGrp="1"/>
          </p:cNvSpPr>
          <p:nvPr>
            <p:ph type="sldNum" sz="quarter" idx="11"/>
          </p:nvPr>
        </p:nvSpPr>
        <p:spPr/>
        <p:txBody>
          <a:bodyPr/>
          <a:lstStyle>
            <a:lvl1pPr>
              <a:defRPr smtClean="0"/>
            </a:lvl1pPr>
          </a:lstStyle>
          <a:p>
            <a:pPr>
              <a:defRPr/>
            </a:pPr>
            <a:fld id="{925AAD5A-17FB-43DC-9CE4-918B18B47CAC}" type="slidenum">
              <a:rPr lang="en-US"/>
              <a:pPr>
                <a:defRPr/>
              </a:pPr>
              <a:t>‹#›</a:t>
            </a:fld>
            <a:endParaRPr lang="en-US" dirty="0"/>
          </a:p>
        </p:txBody>
      </p:sp>
      <p:sp>
        <p:nvSpPr>
          <p:cNvPr id="7" name="Footer Placeholder 9"/>
          <p:cNvSpPr>
            <a:spLocks noGrp="1"/>
          </p:cNvSpPr>
          <p:nvPr>
            <p:ph type="ftr" sz="quarter" idx="12"/>
          </p:nvPr>
        </p:nvSpPr>
        <p:spPr/>
        <p:txBody>
          <a:bodyPr/>
          <a:lstStyle>
            <a:lvl1pPr>
              <a:defRPr/>
            </a:lvl1pPr>
          </a:lstStyle>
          <a:p>
            <a:pPr>
              <a:defRPr/>
            </a:pPr>
            <a:endParaRPr lang="en-US"/>
          </a:p>
        </p:txBody>
      </p:sp>
      <p:pic>
        <p:nvPicPr>
          <p:cNvPr id="10" name="Picture 5" descr="full_blk"/>
          <p:cNvPicPr>
            <a:picLocks noChangeAspect="1" noChangeArrowheads="1"/>
          </p:cNvPicPr>
          <p:nvPr userDrawn="1"/>
        </p:nvPicPr>
        <p:blipFill>
          <a:blip r:embed="rId2" cstate="print"/>
          <a:srcRect/>
          <a:stretch>
            <a:fillRect/>
          </a:stretch>
        </p:blipFill>
        <p:spPr bwMode="auto">
          <a:xfrm>
            <a:off x="38028" y="6392316"/>
            <a:ext cx="419030" cy="46568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0772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914900" y="1981200"/>
            <a:ext cx="3695700" cy="4114800"/>
          </a:xfrm>
        </p:spPr>
        <p:txBody>
          <a:bodyPr/>
          <a:lstStyle/>
          <a:p>
            <a:pPr lvl="0"/>
            <a:endParaRPr lang="en-US" noProof="0" dirty="0" smtClean="0"/>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8D4EFFA1-E638-43F5-B4E7-556AF34A7CC8}"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149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66800" y="6248400"/>
            <a:ext cx="1905000" cy="457200"/>
          </a:xfrm>
        </p:spPr>
        <p:txBody>
          <a:bodyPr/>
          <a:lstStyle>
            <a:lvl1pPr>
              <a:defRPr dirty="0"/>
            </a:lvl1pPr>
          </a:lstStyle>
          <a:p>
            <a:pPr>
              <a:defRPr/>
            </a:pPr>
            <a:endParaRPr lang="en-US"/>
          </a:p>
        </p:txBody>
      </p:sp>
      <p:sp>
        <p:nvSpPr>
          <p:cNvPr id="6" name="Footer Placeholder 5"/>
          <p:cNvSpPr>
            <a:spLocks noGrp="1"/>
          </p:cNvSpPr>
          <p:nvPr>
            <p:ph type="ftr" sz="quarter" idx="11"/>
          </p:nvPr>
        </p:nvSpPr>
        <p:spPr/>
        <p:txBody>
          <a:bodyPr/>
          <a:lstStyle>
            <a:lvl1pPr>
              <a:defRPr dirty="0"/>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FF28604-81CC-414C-9262-CA0373635FB0}"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dirty="0"/>
            </a:lvl1pPr>
          </a:lstStyle>
          <a:p>
            <a:pPr>
              <a:defRPr/>
            </a:pPr>
            <a:endParaRPr lang="en-US"/>
          </a:p>
        </p:txBody>
      </p:sp>
      <p:sp>
        <p:nvSpPr>
          <p:cNvPr id="5" name="Rectangle 18"/>
          <p:cNvSpPr>
            <a:spLocks noGrp="1" noChangeArrowheads="1"/>
          </p:cNvSpPr>
          <p:nvPr>
            <p:ph type="ftr" sz="quarter" idx="11"/>
          </p:nvPr>
        </p:nvSpPr>
        <p:spPr/>
        <p:txBody>
          <a:bodyPr/>
          <a:lstStyle>
            <a:lvl1pPr>
              <a:defRPr dirty="0"/>
            </a:lvl1pPr>
          </a:lstStyle>
          <a:p>
            <a:pPr>
              <a:defRPr/>
            </a:pPr>
            <a:endParaRPr lang="en-US"/>
          </a:p>
        </p:txBody>
      </p:sp>
      <p:sp>
        <p:nvSpPr>
          <p:cNvPr id="6" name="Rectangle 19"/>
          <p:cNvSpPr>
            <a:spLocks noGrp="1" noChangeArrowheads="1"/>
          </p:cNvSpPr>
          <p:nvPr>
            <p:ph type="sldNum" sz="quarter" idx="12"/>
          </p:nvPr>
        </p:nvSpPr>
        <p:spPr/>
        <p:txBody>
          <a:bodyPr/>
          <a:lstStyle>
            <a:lvl1pPr>
              <a:defRPr/>
            </a:lvl1pPr>
          </a:lstStyle>
          <a:p>
            <a:pPr>
              <a:defRPr/>
            </a:pPr>
            <a:fld id="{4AD4E72D-A612-4CE2-8695-9209278DF55C}"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D7F79EBA-38C7-48AE-A175-C5216A9A67B4}"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B8FF9CCE-712B-49E0-A5D7-7FBC772A507D}"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833E31F7-025D-4562-9EA1-1EA2615B4BED}"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42662425-520C-4B73-B946-8EE4C05A20F9}"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pPr>
              <a:defRPr/>
            </a:pPr>
            <a:fld id="{B4D2DDAD-5338-4317-9BC8-84A67C354857}" type="slidenum">
              <a:rPr lang="en-US" smtClean="0"/>
              <a:pPr>
                <a:defRPr/>
              </a:pPr>
              <a:t>‹#›</a:t>
            </a:fld>
            <a:endParaRPr lang="en-US" dirty="0"/>
          </a:p>
        </p:txBody>
      </p:sp>
      <p:sp>
        <p:nvSpPr>
          <p:cNvPr id="10" name="Footer Placeholder 9"/>
          <p:cNvSpPr>
            <a:spLocks noGrp="1"/>
          </p:cNvSpPr>
          <p:nvPr>
            <p:ph type="ftr" sz="quarter" idx="12"/>
          </p:nvPr>
        </p:nvSpPr>
        <p:spPr/>
        <p:txBody>
          <a:body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E28820B4-C686-482D-B1A0-0F90B9F0035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FB4A71E5-1E3C-4358-BBEB-AA76EA844F7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6350"/>
            <a:ext cx="9140825" cy="6851650"/>
            <a:chOff x="0" y="4"/>
            <a:chExt cx="5758" cy="4316"/>
          </a:xfrm>
        </p:grpSpPr>
        <p:sp>
          <p:nvSpPr>
            <p:cNvPr id="59395" name="Freeform 3"/>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eaLnBrk="0" hangingPunct="0">
                <a:defRPr/>
              </a:pPr>
              <a:endParaRPr lang="en-US" dirty="0"/>
            </a:p>
          </p:txBody>
        </p:sp>
        <p:sp>
          <p:nvSpPr>
            <p:cNvPr id="59396" name="Freeform 4"/>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eaLnBrk="0" hangingPunct="0">
                <a:defRPr/>
              </a:pPr>
              <a:endParaRPr lang="en-US" dirty="0"/>
            </a:p>
          </p:txBody>
        </p:sp>
        <p:grpSp>
          <p:nvGrpSpPr>
            <p:cNvPr id="5131" name="Group 5"/>
            <p:cNvGrpSpPr>
              <a:grpSpLocks/>
            </p:cNvGrpSpPr>
            <p:nvPr userDrawn="1"/>
          </p:nvGrpSpPr>
          <p:grpSpPr bwMode="auto">
            <a:xfrm>
              <a:off x="0" y="4"/>
              <a:ext cx="5758" cy="4316"/>
              <a:chOff x="0" y="4"/>
              <a:chExt cx="5758" cy="4316"/>
            </a:xfrm>
          </p:grpSpPr>
          <p:sp>
            <p:nvSpPr>
              <p:cNvPr id="59398" name="Freeform 6"/>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eaLnBrk="0" hangingPunct="0">
                  <a:defRPr/>
                </a:pPr>
                <a:endParaRPr lang="en-US" dirty="0"/>
              </a:p>
            </p:txBody>
          </p:sp>
          <p:sp>
            <p:nvSpPr>
              <p:cNvPr id="59399" name="Freeform 7"/>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dirty="0"/>
              </a:p>
            </p:txBody>
          </p:sp>
          <p:sp>
            <p:nvSpPr>
              <p:cNvPr id="59400" name="Freeform 8"/>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dirty="0"/>
              </a:p>
            </p:txBody>
          </p:sp>
          <p:sp>
            <p:nvSpPr>
              <p:cNvPr id="59401" name="Freeform 9"/>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eaLnBrk="0" hangingPunct="0">
                  <a:defRPr/>
                </a:pPr>
                <a:endParaRPr lang="en-US" dirty="0"/>
              </a:p>
            </p:txBody>
          </p:sp>
          <p:sp>
            <p:nvSpPr>
              <p:cNvPr id="59402" name="Freeform 10"/>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eaLnBrk="0" hangingPunct="0">
                  <a:defRPr/>
                </a:pPr>
                <a:endParaRPr lang="en-US" dirty="0"/>
              </a:p>
            </p:txBody>
          </p:sp>
          <p:sp>
            <p:nvSpPr>
              <p:cNvPr id="59403"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eaLnBrk="0" hangingPunct="0">
                  <a:defRPr/>
                </a:pPr>
                <a:endParaRPr lang="en-US" dirty="0"/>
              </a:p>
            </p:txBody>
          </p:sp>
          <p:sp>
            <p:nvSpPr>
              <p:cNvPr id="59404" name="Freeform 12"/>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eaLnBrk="0" hangingPunct="0">
                  <a:defRPr/>
                </a:pPr>
                <a:endParaRPr lang="en-US" dirty="0"/>
              </a:p>
            </p:txBody>
          </p:sp>
          <p:sp>
            <p:nvSpPr>
              <p:cNvPr id="59405" name="Freeform 13"/>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eaLnBrk="0" hangingPunct="0">
                  <a:defRPr/>
                </a:pPr>
                <a:endParaRPr lang="en-US" dirty="0"/>
              </a:p>
            </p:txBody>
          </p:sp>
          <p:sp>
            <p:nvSpPr>
              <p:cNvPr id="59406"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eaLnBrk="0" hangingPunct="0">
                  <a:defRPr/>
                </a:pPr>
                <a:endParaRPr lang="en-US" dirty="0"/>
              </a:p>
            </p:txBody>
          </p:sp>
        </p:grpSp>
      </p:grpSp>
      <p:sp>
        <p:nvSpPr>
          <p:cNvPr id="5123" name="Rectangle 15"/>
          <p:cNvSpPr>
            <a:spLocks noGrp="1" noChangeArrowheads="1"/>
          </p:cNvSpPr>
          <p:nvPr>
            <p:ph type="title"/>
          </p:nvPr>
        </p:nvSpPr>
        <p:spPr bwMode="auto">
          <a:xfrm>
            <a:off x="533400" y="304800"/>
            <a:ext cx="8077200" cy="1431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59408" name="Rectangle 16"/>
          <p:cNvSpPr>
            <a:spLocks noGrp="1" noChangeArrowheads="1"/>
          </p:cNvSpPr>
          <p:nvPr>
            <p:ph type="body" idx="1"/>
          </p:nvPr>
        </p:nvSpPr>
        <p:spPr bwMode="auto">
          <a:xfrm>
            <a:off x="1066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9409" name="Rectangle 17"/>
          <p:cNvSpPr>
            <a:spLocks noGrp="1" noChangeArrowheads="1"/>
          </p:cNvSpPr>
          <p:nvPr>
            <p:ph type="dt" sz="half" idx="2"/>
          </p:nvPr>
        </p:nvSpPr>
        <p:spPr bwMode="auto">
          <a:xfrm>
            <a:off x="990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dirty="0">
                <a:effectLst>
                  <a:outerShdw blurRad="38100" dist="38100" dir="2700000" algn="tl">
                    <a:srgbClr val="000000"/>
                  </a:outerShdw>
                </a:effectLst>
                <a:latin typeface="+mn-lt"/>
              </a:defRPr>
            </a:lvl1pPr>
          </a:lstStyle>
          <a:p>
            <a:pPr>
              <a:defRPr/>
            </a:pPr>
            <a:endParaRPr lang="en-US"/>
          </a:p>
        </p:txBody>
      </p:sp>
      <p:sp>
        <p:nvSpPr>
          <p:cNvPr id="59410" name="Rectangle 18"/>
          <p:cNvSpPr>
            <a:spLocks noGrp="1" noChangeArrowheads="1"/>
          </p:cNvSpPr>
          <p:nvPr>
            <p:ph type="ftr" sz="quarter" idx="3"/>
          </p:nvPr>
        </p:nvSpPr>
        <p:spPr bwMode="auto">
          <a:xfrm>
            <a:off x="34290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dirty="0">
                <a:effectLst>
                  <a:outerShdw blurRad="38100" dist="38100" dir="2700000" algn="tl">
                    <a:srgbClr val="000000"/>
                  </a:outerShdw>
                </a:effectLst>
                <a:latin typeface="+mn-lt"/>
              </a:defRPr>
            </a:lvl1pPr>
          </a:lstStyle>
          <a:p>
            <a:pPr>
              <a:defRPr/>
            </a:pPr>
            <a:endParaRPr lang="en-US"/>
          </a:p>
        </p:txBody>
      </p:sp>
      <p:sp>
        <p:nvSpPr>
          <p:cNvPr id="59411" name="Rectangle 19"/>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a:defRPr/>
            </a:pPr>
            <a:fld id="{B4D2DDAD-5338-4317-9BC8-84A67C354857}" type="slidenum">
              <a:rPr lang="en-US"/>
              <a:pPr>
                <a:defRPr/>
              </a:pPr>
              <a:t>‹#›</a:t>
            </a:fld>
            <a:endParaRPr lang="en-US" dirty="0"/>
          </a:p>
        </p:txBody>
      </p:sp>
      <p:sp>
        <p:nvSpPr>
          <p:cNvPr id="59415" name="Text Box 23"/>
          <p:cNvSpPr txBox="1">
            <a:spLocks noChangeArrowheads="1"/>
          </p:cNvSpPr>
          <p:nvPr/>
        </p:nvSpPr>
        <p:spPr bwMode="auto">
          <a:xfrm>
            <a:off x="-49213" y="6629400"/>
            <a:ext cx="1954213" cy="228600"/>
          </a:xfrm>
          <a:prstGeom prst="rect">
            <a:avLst/>
          </a:prstGeom>
          <a:noFill/>
          <a:ln w="9525">
            <a:noFill/>
            <a:miter lim="800000"/>
            <a:headEnd/>
            <a:tailEnd/>
          </a:ln>
          <a:effectLst/>
        </p:spPr>
        <p:txBody>
          <a:bodyPr wrap="none">
            <a:spAutoFit/>
          </a:bodyPr>
          <a:lstStyle/>
          <a:p>
            <a:pPr eaLnBrk="0" hangingPunct="0">
              <a:defRPr/>
            </a:pPr>
            <a:r>
              <a:rPr lang="en-US" sz="900" dirty="0">
                <a:latin typeface="Verdana" pitchFamily="34" charset="0"/>
              </a:rPr>
              <a:t>Presented by Melissa LeVangie</a:t>
            </a:r>
          </a:p>
        </p:txBody>
      </p:sp>
    </p:spTree>
  </p:cSld>
  <p:clrMap bg1="dk2" tx1="lt1" bg2="dk1" tx2="lt2" accent1="accent1" accent2="accent2" accent3="accent3" accent4="accent4" accent5="accent5" accent6="accent6" hlink="hlink" folHlink="folHlink"/>
  <p:sldLayoutIdLst>
    <p:sldLayoutId id="2147483833" r:id="rId1"/>
    <p:sldLayoutId id="2147483834"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5" r:id="rId12"/>
    <p:sldLayoutId id="2147483832" r:id="rId13"/>
    <p:sldLayoutId id="2147483836" r:id="rId14"/>
  </p:sldLayoutIdLst>
  <p:txStyles>
    <p:titleStyle>
      <a:lvl1pPr algn="ctr" rtl="0" eaLnBrk="0" fontAlgn="base" hangingPunct="0">
        <a:spcBef>
          <a:spcPct val="0"/>
        </a:spcBef>
        <a:spcAft>
          <a:spcPct val="0"/>
        </a:spcAft>
        <a:defRPr sz="4000" b="1">
          <a:solidFill>
            <a:srgbClr val="000000"/>
          </a:solidFill>
          <a:latin typeface="+mj-lt"/>
          <a:ea typeface="+mj-ea"/>
          <a:cs typeface="+mj-cs"/>
        </a:defRPr>
      </a:lvl1pPr>
      <a:lvl2pPr algn="ctr" rtl="0" eaLnBrk="0" fontAlgn="base" hangingPunct="0">
        <a:spcBef>
          <a:spcPct val="0"/>
        </a:spcBef>
        <a:spcAft>
          <a:spcPct val="0"/>
        </a:spcAft>
        <a:defRPr sz="4000" b="1">
          <a:solidFill>
            <a:srgbClr val="000000"/>
          </a:solidFill>
          <a:latin typeface="Verdana" pitchFamily="34" charset="0"/>
        </a:defRPr>
      </a:lvl2pPr>
      <a:lvl3pPr algn="ctr" rtl="0" eaLnBrk="0" fontAlgn="base" hangingPunct="0">
        <a:spcBef>
          <a:spcPct val="0"/>
        </a:spcBef>
        <a:spcAft>
          <a:spcPct val="0"/>
        </a:spcAft>
        <a:defRPr sz="4000" b="1">
          <a:solidFill>
            <a:srgbClr val="000000"/>
          </a:solidFill>
          <a:latin typeface="Verdana" pitchFamily="34" charset="0"/>
        </a:defRPr>
      </a:lvl3pPr>
      <a:lvl4pPr algn="ctr" rtl="0" eaLnBrk="0" fontAlgn="base" hangingPunct="0">
        <a:spcBef>
          <a:spcPct val="0"/>
        </a:spcBef>
        <a:spcAft>
          <a:spcPct val="0"/>
        </a:spcAft>
        <a:defRPr sz="4000" b="1">
          <a:solidFill>
            <a:srgbClr val="000000"/>
          </a:solidFill>
          <a:latin typeface="Verdana" pitchFamily="34" charset="0"/>
        </a:defRPr>
      </a:lvl4pPr>
      <a:lvl5pPr algn="ctr" rtl="0" eaLnBrk="0" fontAlgn="base" hangingPunct="0">
        <a:spcBef>
          <a:spcPct val="0"/>
        </a:spcBef>
        <a:spcAft>
          <a:spcPct val="0"/>
        </a:spcAft>
        <a:defRPr sz="4000" b="1">
          <a:solidFill>
            <a:srgbClr val="000000"/>
          </a:solidFill>
          <a:latin typeface="Verdana" pitchFamily="34" charset="0"/>
        </a:defRPr>
      </a:lvl5pPr>
      <a:lvl6pPr marL="457200" algn="ctr" rtl="0" fontAlgn="base">
        <a:spcBef>
          <a:spcPct val="0"/>
        </a:spcBef>
        <a:spcAft>
          <a:spcPct val="0"/>
        </a:spcAft>
        <a:defRPr sz="4000" b="1">
          <a:solidFill>
            <a:srgbClr val="000000"/>
          </a:solidFill>
          <a:latin typeface="Verdana" pitchFamily="34" charset="0"/>
        </a:defRPr>
      </a:lvl6pPr>
      <a:lvl7pPr marL="914400" algn="ctr" rtl="0" fontAlgn="base">
        <a:spcBef>
          <a:spcPct val="0"/>
        </a:spcBef>
        <a:spcAft>
          <a:spcPct val="0"/>
        </a:spcAft>
        <a:defRPr sz="4000" b="1">
          <a:solidFill>
            <a:srgbClr val="000000"/>
          </a:solidFill>
          <a:latin typeface="Verdana" pitchFamily="34" charset="0"/>
        </a:defRPr>
      </a:lvl7pPr>
      <a:lvl8pPr marL="1371600" algn="ctr" rtl="0" fontAlgn="base">
        <a:spcBef>
          <a:spcPct val="0"/>
        </a:spcBef>
        <a:spcAft>
          <a:spcPct val="0"/>
        </a:spcAft>
        <a:defRPr sz="4000" b="1">
          <a:solidFill>
            <a:srgbClr val="000000"/>
          </a:solidFill>
          <a:latin typeface="Verdana" pitchFamily="34" charset="0"/>
        </a:defRPr>
      </a:lvl8pPr>
      <a:lvl9pPr marL="1828800" algn="ctr" rtl="0" fontAlgn="base">
        <a:spcBef>
          <a:spcPct val="0"/>
        </a:spcBef>
        <a:spcAft>
          <a:spcPct val="0"/>
        </a:spcAft>
        <a:defRPr sz="4000" b="1">
          <a:solidFill>
            <a:srgbClr val="000000"/>
          </a:solidFill>
          <a:latin typeface="Verdan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hyperlink" Target="http://www.ufst.org/resources/photos/baton-rouge-response/Baton%20Rouge%20UFST%20Priority%20Area%20Map%20(06Oct08).png/image_view_fullscree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ufst.org/resources/photos/baton-rouge-response/DRH_0245rotated.jpg/image_view_fullscree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hyperlink" Target="http://www.ufst.org/resources/photos/baton-rouge-response/100_0106cropped.jpg/image_view_fullscree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www.ufst.org/resources/photos/baton-rouge-response/100_0098.jpg/image_view_fullscreen" TargetMode="Externa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www.ufst.org/resources/photos/baton-rouge-response/2008%20Baton%20Rouge%20UFST%20Team%201%20(04Oct08).png/image_view_fullscreen"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63.jpeg"/><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vmlDrawing" Target="../drawings/vmlDrawing4.vml"/><Relationship Id="rId5" Type="http://schemas.openxmlformats.org/officeDocument/2006/relationships/oleObject" Target="../embeddings/oleObject3.bin"/><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56.jpeg"/><Relationship Id="rId4" Type="http://schemas.openxmlformats.org/officeDocument/2006/relationships/image" Target="../media/image12.jpe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mailto:jparry@fs.fed.us" TargetMode="External"/><Relationship Id="rId7"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67.jpeg"/><Relationship Id="rId4" Type="http://schemas.openxmlformats.org/officeDocument/2006/relationships/hyperlink" Target="http://www.na.fs.fed.us/urba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13.jpeg"/><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4.xml"/><Relationship Id="rId4" Type="http://schemas.openxmlformats.org/officeDocument/2006/relationships/image" Target="../media/image78.jpeg"/></Relationships>
</file>

<file path=ppt/slides/_rels/slide5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hyperlink" Target="http://www.na.fs.fed.us/spfo/pubs/uf/sotuf/sotuf.htm" TargetMode="External"/><Relationship Id="rId7" Type="http://schemas.openxmlformats.org/officeDocument/2006/relationships/hyperlink" Target="http://www.arborday.org/media/stormrecovery" TargetMode="External"/><Relationship Id="rId2" Type="http://schemas.openxmlformats.org/officeDocument/2006/relationships/hyperlink" Target="http://www.na.fs.fed.us/urban" TargetMode="External"/><Relationship Id="rId1" Type="http://schemas.openxmlformats.org/officeDocument/2006/relationships/slideLayout" Target="../slideLayouts/slideLayout14.xml"/><Relationship Id="rId6" Type="http://schemas.openxmlformats.org/officeDocument/2006/relationships/hyperlink" Target="http://www.na.fs.fed.us/ucfdisasters/tree_emerg_plan/TreeEmerPlan06.pdf" TargetMode="External"/><Relationship Id="rId5" Type="http://schemas.openxmlformats.org/officeDocument/2006/relationships/hyperlink" Target="http://www.umass.edu/urbantree/TEM.pdf" TargetMode="External"/><Relationship Id="rId4" Type="http://schemas.openxmlformats.org/officeDocument/2006/relationships/hyperlink" Target="http://web.aces.uiuc.edu/vista/pdf_pubs/ICESTORM.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45.jpeg"/><Relationship Id="rId4" Type="http://schemas.openxmlformats.org/officeDocument/2006/relationships/hyperlink" Target="http://www.ufst.org/resources/photos/baton-rouge-response/100_0098.jpg/image_view_fullscreen"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5"/>
          <p:cNvPicPr>
            <a:picLocks noChangeAspect="1" noChangeArrowheads="1"/>
          </p:cNvPicPr>
          <p:nvPr/>
        </p:nvPicPr>
        <p:blipFill>
          <a:blip r:embed="rId3" cstate="print">
            <a:lum bright="-12000" contrast="12000"/>
          </a:blip>
          <a:srcRect l="6250" t="20671" r="81876" b="63824"/>
          <a:stretch>
            <a:fillRect/>
          </a:stretch>
        </p:blipFill>
        <p:spPr bwMode="auto">
          <a:xfrm>
            <a:off x="228600" y="228600"/>
            <a:ext cx="1640406" cy="1295400"/>
          </a:xfrm>
          <a:prstGeom prst="rect">
            <a:avLst/>
          </a:prstGeom>
          <a:noFill/>
          <a:ln w="9525">
            <a:solidFill>
              <a:srgbClr val="000000"/>
            </a:solidFill>
            <a:miter lim="800000"/>
            <a:headEnd/>
            <a:tailEnd/>
          </a:ln>
        </p:spPr>
      </p:pic>
      <p:sp>
        <p:nvSpPr>
          <p:cNvPr id="10244" name="TextBox 4"/>
          <p:cNvSpPr txBox="1">
            <a:spLocks noChangeArrowheads="1"/>
          </p:cNvSpPr>
          <p:nvPr/>
        </p:nvSpPr>
        <p:spPr bwMode="auto">
          <a:xfrm>
            <a:off x="1143000" y="4495800"/>
            <a:ext cx="5943600" cy="1200329"/>
          </a:xfrm>
          <a:prstGeom prst="rect">
            <a:avLst/>
          </a:prstGeom>
          <a:noFill/>
          <a:ln w="9525">
            <a:noFill/>
            <a:miter lim="800000"/>
            <a:headEnd/>
            <a:tailEnd/>
          </a:ln>
        </p:spPr>
        <p:txBody>
          <a:bodyPr>
            <a:spAutoFit/>
          </a:bodyPr>
          <a:lstStyle/>
          <a:p>
            <a:pPr eaLnBrk="0" hangingPunct="0"/>
            <a:r>
              <a:rPr lang="en-US" b="1" dirty="0"/>
              <a:t>John Parry</a:t>
            </a:r>
          </a:p>
          <a:p>
            <a:pPr eaLnBrk="0" hangingPunct="0"/>
            <a:r>
              <a:rPr lang="en-US" b="1" dirty="0"/>
              <a:t>U.S. Forest </a:t>
            </a:r>
            <a:r>
              <a:rPr lang="en-US" b="1" dirty="0" smtClean="0"/>
              <a:t>Service</a:t>
            </a:r>
          </a:p>
          <a:p>
            <a:pPr eaLnBrk="0" hangingPunct="0"/>
            <a:r>
              <a:rPr lang="en-US" b="1" dirty="0" smtClean="0"/>
              <a:t>State </a:t>
            </a:r>
            <a:r>
              <a:rPr lang="en-US" b="1" dirty="0"/>
              <a:t>and Private </a:t>
            </a:r>
            <a:r>
              <a:rPr lang="en-US" b="1" dirty="0" smtClean="0"/>
              <a:t>Forestry</a:t>
            </a:r>
          </a:p>
          <a:p>
            <a:pPr eaLnBrk="0" hangingPunct="0"/>
            <a:r>
              <a:rPr lang="en-US" b="1" dirty="0" smtClean="0"/>
              <a:t>Durham, NH</a:t>
            </a:r>
            <a:endParaRPr lang="en-US" b="1" dirty="0"/>
          </a:p>
        </p:txBody>
      </p:sp>
      <p:pic>
        <p:nvPicPr>
          <p:cNvPr id="9" name="Picture 2"/>
          <p:cNvPicPr>
            <a:picLocks noChangeAspect="1" noChangeArrowheads="1"/>
          </p:cNvPicPr>
          <p:nvPr/>
        </p:nvPicPr>
        <p:blipFill>
          <a:blip r:embed="rId4" cstate="print"/>
          <a:srcRect/>
          <a:stretch>
            <a:fillRect/>
          </a:stretch>
        </p:blipFill>
        <p:spPr bwMode="auto">
          <a:xfrm>
            <a:off x="4686300" y="381000"/>
            <a:ext cx="4076700" cy="6115050"/>
          </a:xfrm>
          <a:prstGeom prst="rect">
            <a:avLst/>
          </a:prstGeom>
          <a:noFill/>
          <a:ln w="9525">
            <a:noFill/>
            <a:miter lim="800000"/>
            <a:headEnd/>
            <a:tailEnd/>
          </a:ln>
        </p:spPr>
      </p:pic>
      <p:sp>
        <p:nvSpPr>
          <p:cNvPr id="11" name="Rectangle 2"/>
          <p:cNvSpPr txBox="1">
            <a:spLocks noChangeArrowheads="1"/>
          </p:cNvSpPr>
          <p:nvPr/>
        </p:nvSpPr>
        <p:spPr bwMode="auto">
          <a:xfrm>
            <a:off x="0" y="1219200"/>
            <a:ext cx="9067800" cy="3733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small"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	Urban Forest Strike Team </a:t>
            </a:r>
            <a:r>
              <a:rPr kumimoji="0" lang="en-US" sz="3600" b="1" i="0" u="none" strike="noStrike" kern="0" cap="small"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Assessing  Storm Damaged Trees   </a:t>
            </a:r>
            <a:r>
              <a:rPr kumimoji="0" lang="en-US" sz="4000" b="1" i="0" u="none" strike="noStrike" kern="0" cap="small"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
            </a:r>
            <a:br>
              <a:rPr kumimoji="0" lang="en-US" sz="4000" b="1" i="0" u="none" strike="noStrike" kern="0" cap="small"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br>
            <a:endParaRPr kumimoji="0" lang="en-US" sz="4000" b="0" i="1" u="none" strike="noStrike" kern="0" cap="small"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915400" cy="1203325"/>
          </a:xfrm>
        </p:spPr>
        <p:txBody>
          <a:bodyPr/>
          <a:lstStyle/>
          <a:p>
            <a:r>
              <a:rPr lang="en-US" sz="3000" dirty="0" smtClean="0">
                <a:solidFill>
                  <a:srgbClr val="92D050"/>
                </a:solidFill>
                <a:effectLst>
                  <a:outerShdw blurRad="38100" dist="38100" dir="2700000" algn="tl">
                    <a:srgbClr val="000000">
                      <a:alpha val="43137"/>
                    </a:srgbClr>
                  </a:outerShdw>
                </a:effectLst>
              </a:rPr>
              <a:t>Is Strike Team</a:t>
            </a:r>
            <a:br>
              <a:rPr lang="en-US" sz="3000" dirty="0" smtClean="0">
                <a:solidFill>
                  <a:srgbClr val="92D050"/>
                </a:solidFill>
                <a:effectLst>
                  <a:outerShdw blurRad="38100" dist="38100" dir="2700000" algn="tl">
                    <a:srgbClr val="000000">
                      <a:alpha val="43137"/>
                    </a:srgbClr>
                  </a:outerShdw>
                </a:effectLst>
              </a:rPr>
            </a:br>
            <a:r>
              <a:rPr lang="en-US" sz="3000" dirty="0" smtClean="0">
                <a:solidFill>
                  <a:srgbClr val="92D050"/>
                </a:solidFill>
                <a:effectLst>
                  <a:outerShdw blurRad="38100" dist="38100" dir="2700000" algn="tl">
                    <a:srgbClr val="000000">
                      <a:alpha val="43137"/>
                    </a:srgbClr>
                  </a:outerShdw>
                </a:effectLst>
              </a:rPr>
              <a:t>Assessment Appropriate? </a:t>
            </a:r>
            <a:r>
              <a:rPr lang="en-US" dirty="0" smtClean="0">
                <a:solidFill>
                  <a:schemeClr val="tx1"/>
                </a:solidFill>
                <a:effectLst>
                  <a:outerShdw blurRad="38100" dist="38100" dir="2700000" algn="tl">
                    <a:srgbClr val="000000">
                      <a:alpha val="43137"/>
                    </a:srgbClr>
                  </a:outerShdw>
                </a:effectLst>
              </a:rPr>
              <a:t/>
            </a:r>
            <a:br>
              <a:rPr lang="en-US" dirty="0" smtClean="0">
                <a:solidFill>
                  <a:schemeClr val="tx1"/>
                </a:solidFill>
                <a:effectLst>
                  <a:outerShdw blurRad="38100" dist="38100" dir="2700000" algn="tl">
                    <a:srgbClr val="000000">
                      <a:alpha val="43137"/>
                    </a:srgbClr>
                  </a:outerShdw>
                </a:effectLst>
              </a:rPr>
            </a:br>
            <a:endParaRPr lang="en-US" dirty="0">
              <a:solidFill>
                <a:schemeClr val="tx1"/>
              </a:solidFill>
              <a:effectLst>
                <a:outerShdw blurRad="38100" dist="38100" dir="2700000" algn="tl">
                  <a:srgbClr val="000000">
                    <a:alpha val="43137"/>
                  </a:srgbClr>
                </a:outerShdw>
              </a:effectLst>
            </a:endParaRPr>
          </a:p>
        </p:txBody>
      </p:sp>
      <p:sp>
        <p:nvSpPr>
          <p:cNvPr id="3" name="Text Placeholder 2"/>
          <p:cNvSpPr>
            <a:spLocks noGrp="1"/>
          </p:cNvSpPr>
          <p:nvPr>
            <p:ph type="body" sz="half" idx="1"/>
          </p:nvPr>
        </p:nvSpPr>
        <p:spPr>
          <a:xfrm>
            <a:off x="304800" y="1676400"/>
            <a:ext cx="4800600" cy="4876800"/>
          </a:xfrm>
        </p:spPr>
        <p:txBody>
          <a:bodyPr/>
          <a:lstStyle/>
          <a:p>
            <a:r>
              <a:rPr lang="en-US" sz="1800" b="1" dirty="0" smtClean="0"/>
              <a:t>1. Significant Damage to </a:t>
            </a:r>
            <a:r>
              <a:rPr lang="en-US" sz="1800" b="1" u="sng" dirty="0" smtClean="0"/>
              <a:t>Public Trees</a:t>
            </a:r>
          </a:p>
          <a:p>
            <a:endParaRPr lang="en-US" sz="1800" b="1" u="sng" dirty="0" smtClean="0"/>
          </a:p>
          <a:p>
            <a:r>
              <a:rPr lang="en-US" sz="1800" b="1" dirty="0" smtClean="0"/>
              <a:t>2. Challenging to Decide on Removal and Pruning</a:t>
            </a:r>
          </a:p>
          <a:p>
            <a:endParaRPr lang="en-US" sz="1800" b="1" dirty="0" smtClean="0"/>
          </a:p>
          <a:p>
            <a:r>
              <a:rPr lang="en-US" sz="1800" b="1" dirty="0" smtClean="0"/>
              <a:t>3. Footprint of Damage is Concise</a:t>
            </a:r>
          </a:p>
          <a:p>
            <a:endParaRPr lang="en-US" sz="1800" b="1" dirty="0" smtClean="0"/>
          </a:p>
          <a:p>
            <a:r>
              <a:rPr lang="en-US" sz="1800" b="1" dirty="0" smtClean="0"/>
              <a:t>4. Community Doesn’t have Expertise or Time</a:t>
            </a:r>
          </a:p>
          <a:p>
            <a:endParaRPr lang="en-US" sz="1800" b="1" dirty="0" smtClean="0"/>
          </a:p>
          <a:p>
            <a:r>
              <a:rPr lang="en-US" sz="1800" b="1" dirty="0" smtClean="0"/>
              <a:t>5. Community Has Capacity to Follow Up ( Staff, Funds, Time)</a:t>
            </a:r>
          </a:p>
          <a:p>
            <a:pPr>
              <a:buNone/>
            </a:pPr>
            <a:r>
              <a:rPr lang="en-US" sz="1800" b="1" dirty="0" smtClean="0"/>
              <a:t>	Declared Major Disaster?</a:t>
            </a:r>
            <a:endParaRPr lang="en-US" sz="1600" b="1" dirty="0"/>
          </a:p>
        </p:txBody>
      </p:sp>
      <p:pic>
        <p:nvPicPr>
          <p:cNvPr id="5" name="Picture 2" descr="TulsaBW03822112"/>
          <p:cNvPicPr>
            <a:picLocks noGrp="1" noChangeAspect="1" noChangeArrowheads="1"/>
          </p:cNvPicPr>
          <p:nvPr>
            <p:ph type="clipArt" sz="half" idx="2"/>
          </p:nvPr>
        </p:nvPicPr>
        <p:blipFill>
          <a:blip r:embed="rId3" cstate="print"/>
          <a:srcRect/>
          <a:stretch>
            <a:fillRect/>
          </a:stretch>
        </p:blipFill>
        <p:spPr bwMode="auto">
          <a:xfrm>
            <a:off x="4953000" y="2057400"/>
            <a:ext cx="3931519" cy="2946701"/>
          </a:xfrm>
          <a:prstGeom prst="rect">
            <a:avLst/>
          </a:prstGeom>
          <a:noFill/>
          <a:ln w="9525">
            <a:noFill/>
            <a:miter lim="800000"/>
            <a:headEnd/>
            <a:tailEnd/>
          </a:ln>
        </p:spPr>
      </p:pic>
      <p:sp>
        <p:nvSpPr>
          <p:cNvPr id="6" name="TextBox 5"/>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3400" y="304801"/>
            <a:ext cx="8077200" cy="990600"/>
          </a:xfrm>
        </p:spPr>
        <p:txBody>
          <a:bodyPr/>
          <a:lstStyle/>
          <a:p>
            <a:pPr eaLnBrk="1" hangingPunct="1"/>
            <a:r>
              <a:rPr lang="en-US" sz="3600" dirty="0" smtClean="0">
                <a:solidFill>
                  <a:srgbClr val="92D050"/>
                </a:solidFill>
                <a:effectLst>
                  <a:outerShdw blurRad="38100" dist="38100" dir="2700000" algn="tl">
                    <a:srgbClr val="000000">
                      <a:alpha val="43137"/>
                    </a:srgbClr>
                  </a:outerShdw>
                </a:effectLst>
              </a:rPr>
              <a:t>Planning for UFST Assessment</a:t>
            </a:r>
          </a:p>
        </p:txBody>
      </p:sp>
      <p:sp>
        <p:nvSpPr>
          <p:cNvPr id="4" name="TextBox 3"/>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pic>
        <p:nvPicPr>
          <p:cNvPr id="6" name="Picture 8" descr="cover_uprooted_tree_upheaved sidewalk"/>
          <p:cNvPicPr>
            <a:picLocks noChangeAspect="1" noChangeArrowheads="1"/>
          </p:cNvPicPr>
          <p:nvPr/>
        </p:nvPicPr>
        <p:blipFill>
          <a:blip r:embed="rId3" cstate="print"/>
          <a:srcRect/>
          <a:stretch>
            <a:fillRect/>
          </a:stretch>
        </p:blipFill>
        <p:spPr bwMode="auto">
          <a:xfrm>
            <a:off x="5029200" y="1447800"/>
            <a:ext cx="3810000" cy="2565333"/>
          </a:xfrm>
          <a:prstGeom prst="rect">
            <a:avLst/>
          </a:prstGeom>
          <a:noFill/>
          <a:ln w="12700">
            <a:solidFill>
              <a:schemeClr val="tx2"/>
            </a:solidFill>
            <a:miter lim="800000"/>
            <a:headEnd/>
            <a:tailEnd/>
          </a:ln>
        </p:spPr>
      </p:pic>
      <p:sp>
        <p:nvSpPr>
          <p:cNvPr id="8" name="Rectangle 3"/>
          <p:cNvSpPr txBox="1">
            <a:spLocks noChangeArrowheads="1"/>
          </p:cNvSpPr>
          <p:nvPr/>
        </p:nvSpPr>
        <p:spPr bwMode="auto">
          <a:xfrm>
            <a:off x="0" y="1371600"/>
            <a:ext cx="60198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742950" marR="0" lvl="1" indent="-285750" algn="l" defTabSz="914400" rtl="0" eaLnBrk="1" fontAlgn="base" latinLnBrk="0" hangingPunct="1">
              <a:lnSpc>
                <a:spcPct val="100000"/>
              </a:lnSpc>
              <a:spcBef>
                <a:spcPct val="20000"/>
              </a:spcBef>
              <a:spcAft>
                <a:spcPct val="0"/>
              </a:spcAft>
              <a:buClr>
                <a:schemeClr val="tx1"/>
              </a:buClr>
              <a:buSzTx/>
              <a:buFont typeface="Wingdings" pitchFamily="2" charset="2"/>
              <a:buChar char="§"/>
              <a:tabLst/>
              <a:defRPr/>
            </a:pPr>
            <a:r>
              <a:rPr kumimoji="0" lang="en-US" sz="20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rPr>
              <a:t>What  Info Is Needed?</a:t>
            </a:r>
          </a:p>
          <a:p>
            <a:pPr marL="1143000" marR="0" lvl="2" indent="-228600" algn="l" defTabSz="914400" rtl="0" eaLnBrk="1" fontAlgn="base" latinLnBrk="0" hangingPunct="1">
              <a:lnSpc>
                <a:spcPct val="100000"/>
              </a:lnSpc>
              <a:spcBef>
                <a:spcPct val="20000"/>
              </a:spcBef>
              <a:spcAft>
                <a:spcPct val="0"/>
              </a:spcAft>
              <a:buClr>
                <a:schemeClr val="hlink"/>
              </a:buClr>
              <a:buSzPct val="70000"/>
              <a:buFont typeface="Wingdings" pitchFamily="2" charset="2"/>
              <a:buChar char="§"/>
              <a:tabLst/>
              <a:defRPr/>
            </a:pPr>
            <a:endParaRPr kumimoji="0" lang="en-US" sz="20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
                <a:schemeClr val="tx1"/>
              </a:buClr>
              <a:buSzTx/>
              <a:buFont typeface="Wingdings" pitchFamily="2" charset="2"/>
              <a:buChar char="§"/>
              <a:tabLst/>
              <a:defRPr/>
            </a:pPr>
            <a:r>
              <a:rPr kumimoji="0" lang="en-US" sz="20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rPr>
              <a:t>What Are The Time Constraints?</a:t>
            </a:r>
          </a:p>
          <a:p>
            <a:pPr marL="742950" marR="0" lvl="1" indent="-285750" algn="l" defTabSz="914400" rtl="0" eaLnBrk="1" fontAlgn="base" latinLnBrk="0" hangingPunct="1">
              <a:lnSpc>
                <a:spcPct val="100000"/>
              </a:lnSpc>
              <a:spcBef>
                <a:spcPct val="20000"/>
              </a:spcBef>
              <a:spcAft>
                <a:spcPct val="0"/>
              </a:spcAft>
              <a:buClr>
                <a:schemeClr val="tx1"/>
              </a:buClr>
              <a:buSzTx/>
              <a:buFont typeface="Wingdings" pitchFamily="2" charset="2"/>
              <a:buChar char="§"/>
              <a:tabLst/>
              <a:defRPr/>
            </a:pPr>
            <a:endParaRPr kumimoji="0" lang="en-US" sz="20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
                <a:schemeClr val="tx1"/>
              </a:buClr>
              <a:buSzTx/>
              <a:buFont typeface="Wingdings" pitchFamily="2" charset="2"/>
              <a:buChar char="§"/>
              <a:tabLst/>
              <a:defRPr/>
            </a:pPr>
            <a:r>
              <a:rPr kumimoji="0" lang="en-US" sz="20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rPr>
              <a:t>Know The Limits Of Resources?</a:t>
            </a:r>
          </a:p>
          <a:p>
            <a:pPr marL="742950" marR="0" lvl="1" indent="-285750" algn="l" defTabSz="914400" rtl="0" eaLnBrk="1" fontAlgn="base" latinLnBrk="0" hangingPunct="1">
              <a:lnSpc>
                <a:spcPct val="100000"/>
              </a:lnSpc>
              <a:spcBef>
                <a:spcPct val="20000"/>
              </a:spcBef>
              <a:spcAft>
                <a:spcPct val="0"/>
              </a:spcAft>
              <a:buClr>
                <a:schemeClr val="tx1"/>
              </a:buClr>
              <a:buSzTx/>
              <a:buFont typeface="Wingdings" pitchFamily="2" charset="2"/>
              <a:buChar char="§"/>
              <a:tabLst/>
              <a:defRPr/>
            </a:pPr>
            <a:endParaRPr kumimoji="0" lang="en-US" sz="20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
                <a:schemeClr val="tx1"/>
              </a:buClr>
              <a:buSzTx/>
              <a:buFont typeface="Wingdings" pitchFamily="2" charset="2"/>
              <a:buChar char="§"/>
              <a:tabLst/>
              <a:defRPr/>
            </a:pPr>
            <a:r>
              <a:rPr kumimoji="0" lang="en-US" sz="20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rPr>
              <a:t>Plan For Crew Logistics </a:t>
            </a:r>
          </a:p>
          <a:p>
            <a:pPr marL="742950" marR="0" lvl="1" indent="-285750" algn="l" defTabSz="914400" rtl="0" eaLnBrk="1" fontAlgn="base" latinLnBrk="0" hangingPunct="1">
              <a:lnSpc>
                <a:spcPct val="100000"/>
              </a:lnSpc>
              <a:spcBef>
                <a:spcPct val="20000"/>
              </a:spcBef>
              <a:spcAft>
                <a:spcPct val="0"/>
              </a:spcAft>
              <a:buClr>
                <a:schemeClr val="tx1"/>
              </a:buClr>
              <a:buSzTx/>
              <a:buFont typeface="Wingdings" pitchFamily="2" charset="2"/>
              <a:buChar char="§"/>
              <a:tabLst/>
              <a:defRPr/>
            </a:pPr>
            <a:endParaRPr kumimoji="0" lang="en-US" sz="20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
                <a:schemeClr val="tx1"/>
              </a:buClr>
              <a:buSzTx/>
              <a:buFont typeface="Wingdings" pitchFamily="2" charset="2"/>
              <a:buChar char="§"/>
              <a:tabLst/>
              <a:defRPr/>
            </a:pPr>
            <a:r>
              <a:rPr kumimoji="0" lang="en-US" sz="20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rPr>
              <a:t>What Is The Extent Of The Damage &amp;  Areas Of Prime Interest?</a:t>
            </a:r>
          </a:p>
          <a:p>
            <a:pPr marL="742950" marR="0" lvl="1" indent="-285750" algn="l" defTabSz="914400" rtl="0" eaLnBrk="1" fontAlgn="base" latinLnBrk="0" hangingPunct="1">
              <a:lnSpc>
                <a:spcPct val="100000"/>
              </a:lnSpc>
              <a:spcBef>
                <a:spcPct val="20000"/>
              </a:spcBef>
              <a:spcAft>
                <a:spcPct val="0"/>
              </a:spcAft>
              <a:buClr>
                <a:schemeClr val="tx1"/>
              </a:buClr>
              <a:buSzTx/>
              <a:buFont typeface="Wingdings" pitchFamily="2" charset="2"/>
              <a:buChar char="§"/>
              <a:tabLst/>
              <a:defRPr/>
            </a:pPr>
            <a:endPar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04800" y="152401"/>
            <a:ext cx="8686800" cy="990600"/>
          </a:xfrm>
        </p:spPr>
        <p:txBody>
          <a:bodyPr/>
          <a:lstStyle/>
          <a:p>
            <a:pPr algn="l"/>
            <a:r>
              <a:rPr lang="en-US" sz="3200" dirty="0" smtClean="0">
                <a:solidFill>
                  <a:srgbClr val="92D050"/>
                </a:solidFill>
                <a:effectLst>
                  <a:outerShdw blurRad="38100" dist="38100" dir="2700000" algn="tl">
                    <a:srgbClr val="000000">
                      <a:alpha val="43137"/>
                    </a:srgbClr>
                  </a:outerShdw>
                </a:effectLst>
              </a:rPr>
              <a:t>Gather Information</a:t>
            </a:r>
            <a:br>
              <a:rPr lang="en-US" sz="3200" dirty="0" smtClean="0">
                <a:solidFill>
                  <a:srgbClr val="92D050"/>
                </a:solidFill>
                <a:effectLst>
                  <a:outerShdw blurRad="38100" dist="38100" dir="2700000" algn="tl">
                    <a:srgbClr val="000000">
                      <a:alpha val="43137"/>
                    </a:srgbClr>
                  </a:outerShdw>
                </a:effectLst>
              </a:rPr>
            </a:br>
            <a:r>
              <a:rPr lang="en-US" sz="3200" dirty="0" smtClean="0">
                <a:solidFill>
                  <a:srgbClr val="92D050"/>
                </a:solidFill>
                <a:effectLst>
                  <a:outerShdw blurRad="38100" dist="38100" dir="2700000" algn="tl">
                    <a:srgbClr val="000000">
                      <a:alpha val="43137"/>
                    </a:srgbClr>
                  </a:outerShdw>
                </a:effectLst>
              </a:rPr>
              <a:t>Estimate Storm Footprint/Severity</a:t>
            </a:r>
          </a:p>
        </p:txBody>
      </p:sp>
      <p:pic>
        <p:nvPicPr>
          <p:cNvPr id="16390" name="Picture 6"/>
          <p:cNvPicPr>
            <a:picLocks noChangeAspect="1" noChangeArrowheads="1"/>
          </p:cNvPicPr>
          <p:nvPr/>
        </p:nvPicPr>
        <p:blipFill>
          <a:blip r:embed="rId2" cstate="print"/>
          <a:srcRect/>
          <a:stretch>
            <a:fillRect/>
          </a:stretch>
        </p:blipFill>
        <p:spPr bwMode="auto">
          <a:xfrm>
            <a:off x="3200400" y="4154487"/>
            <a:ext cx="3124200" cy="2703513"/>
          </a:xfrm>
          <a:prstGeom prst="rect">
            <a:avLst/>
          </a:prstGeom>
          <a:noFill/>
          <a:ln w="9525">
            <a:solidFill>
              <a:schemeClr val="hlink"/>
            </a:solidFill>
            <a:miter lim="800000"/>
            <a:headEnd/>
            <a:tailEnd/>
          </a:ln>
        </p:spPr>
      </p:pic>
      <p:sp>
        <p:nvSpPr>
          <p:cNvPr id="10" name="Text Placeholder 8"/>
          <p:cNvSpPr>
            <a:spLocks noGrp="1"/>
          </p:cNvSpPr>
          <p:nvPr>
            <p:ph type="body" sz="half" idx="2"/>
          </p:nvPr>
        </p:nvSpPr>
        <p:spPr>
          <a:xfrm>
            <a:off x="5105400" y="1905000"/>
            <a:ext cx="4038600" cy="4114800"/>
          </a:xfrm>
        </p:spPr>
        <p:txBody>
          <a:bodyPr/>
          <a:lstStyle/>
          <a:p>
            <a:r>
              <a:rPr lang="en-US" sz="2800" b="1" dirty="0" smtClean="0"/>
              <a:t>Aerial Photos</a:t>
            </a:r>
          </a:p>
          <a:p>
            <a:r>
              <a:rPr lang="en-US" sz="2800" b="1" dirty="0" smtClean="0"/>
              <a:t>Weather Info</a:t>
            </a:r>
          </a:p>
          <a:p>
            <a:r>
              <a:rPr lang="en-US" sz="2800" b="1" dirty="0" smtClean="0"/>
              <a:t>Citizens Reports</a:t>
            </a:r>
          </a:p>
          <a:p>
            <a:r>
              <a:rPr lang="en-US" sz="2800" b="1" dirty="0" smtClean="0"/>
              <a:t>Utilities</a:t>
            </a:r>
          </a:p>
          <a:p>
            <a:r>
              <a:rPr lang="en-US" sz="2800" b="1" dirty="0" smtClean="0"/>
              <a:t>Past Inventories</a:t>
            </a:r>
            <a:endParaRPr lang="en-US" sz="2800" b="1" dirty="0"/>
          </a:p>
        </p:txBody>
      </p:sp>
      <p:pic>
        <p:nvPicPr>
          <p:cNvPr id="12" name="Picture 2"/>
          <p:cNvPicPr>
            <a:picLocks noChangeAspect="1" noChangeArrowheads="1"/>
          </p:cNvPicPr>
          <p:nvPr/>
        </p:nvPicPr>
        <p:blipFill>
          <a:blip r:embed="rId3" cstate="print"/>
          <a:srcRect l="18750" t="25000" r="16406" b="9375"/>
          <a:stretch>
            <a:fillRect/>
          </a:stretch>
        </p:blipFill>
        <p:spPr bwMode="auto">
          <a:xfrm>
            <a:off x="228600" y="1447800"/>
            <a:ext cx="4316791" cy="3276600"/>
          </a:xfrm>
          <a:prstGeom prst="rect">
            <a:avLst/>
          </a:prstGeom>
          <a:noFill/>
          <a:ln w="9525">
            <a:noFill/>
            <a:miter lim="800000"/>
            <a:headEnd/>
            <a:tailEnd/>
          </a:ln>
        </p:spPr>
      </p:pic>
      <p:pic>
        <p:nvPicPr>
          <p:cNvPr id="13" name="Picture 5" descr="Street Assessment Priority Areas">
            <a:hlinkClick r:id="rId4"/>
          </p:cNvPr>
          <p:cNvPicPr>
            <a:picLocks noChangeAspect="1" noChangeArrowheads="1"/>
          </p:cNvPicPr>
          <p:nvPr/>
        </p:nvPicPr>
        <p:blipFill>
          <a:blip r:embed="rId5" cstate="print"/>
          <a:srcRect/>
          <a:stretch>
            <a:fillRect/>
          </a:stretch>
        </p:blipFill>
        <p:spPr bwMode="auto">
          <a:xfrm>
            <a:off x="0" y="1143000"/>
            <a:ext cx="4343400" cy="6529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z="3600" dirty="0" smtClean="0">
                <a:solidFill>
                  <a:srgbClr val="92D050"/>
                </a:solidFill>
                <a:effectLst>
                  <a:outerShdw blurRad="38100" dist="38100" dir="2700000" algn="tl">
                    <a:srgbClr val="000000">
                      <a:alpha val="43137"/>
                    </a:srgbClr>
                  </a:outerShdw>
                </a:effectLst>
              </a:rPr>
              <a:t>Strike Team Assessment </a:t>
            </a:r>
            <a:br>
              <a:rPr lang="en-US" sz="3600" dirty="0" smtClean="0">
                <a:solidFill>
                  <a:srgbClr val="92D050"/>
                </a:solidFill>
                <a:effectLst>
                  <a:outerShdw blurRad="38100" dist="38100" dir="2700000" algn="tl">
                    <a:srgbClr val="000000">
                      <a:alpha val="43137"/>
                    </a:srgbClr>
                  </a:outerShdw>
                </a:effectLst>
              </a:rPr>
            </a:br>
            <a:r>
              <a:rPr lang="en-US" sz="3600" dirty="0" smtClean="0">
                <a:solidFill>
                  <a:srgbClr val="92D050"/>
                </a:solidFill>
                <a:effectLst>
                  <a:outerShdw blurRad="38100" dist="38100" dir="2700000" algn="tl">
                    <a:srgbClr val="000000">
                      <a:alpha val="43137"/>
                    </a:srgbClr>
                  </a:outerShdw>
                </a:effectLst>
              </a:rPr>
              <a:t>Inventory Data</a:t>
            </a:r>
            <a:r>
              <a:rPr lang="en-US" sz="3600" dirty="0" smtClean="0"/>
              <a:t/>
            </a:r>
            <a:br>
              <a:rPr lang="en-US" sz="3600" dirty="0" smtClean="0"/>
            </a:br>
            <a:endParaRPr lang="en-US" sz="3600" dirty="0" smtClean="0"/>
          </a:p>
        </p:txBody>
      </p:sp>
      <p:pic>
        <p:nvPicPr>
          <p:cNvPr id="17412" name="Picture 4" descr="UFST Field Equipment">
            <a:hlinkClick r:id="rId2"/>
          </p:cNvPr>
          <p:cNvPicPr>
            <a:picLocks noChangeAspect="1" noChangeArrowheads="1"/>
          </p:cNvPicPr>
          <p:nvPr/>
        </p:nvPicPr>
        <p:blipFill>
          <a:blip r:embed="rId3" cstate="print"/>
          <a:srcRect/>
          <a:stretch>
            <a:fillRect/>
          </a:stretch>
        </p:blipFill>
        <p:spPr bwMode="auto">
          <a:xfrm>
            <a:off x="5638800" y="1565008"/>
            <a:ext cx="3189288" cy="4759592"/>
          </a:xfrm>
          <a:prstGeom prst="rect">
            <a:avLst/>
          </a:prstGeom>
          <a:noFill/>
          <a:ln w="9525">
            <a:solidFill>
              <a:srgbClr val="FFFF66"/>
            </a:solidFill>
            <a:miter lim="800000"/>
            <a:headEnd/>
            <a:tailEnd/>
          </a:ln>
        </p:spPr>
      </p:pic>
      <p:sp>
        <p:nvSpPr>
          <p:cNvPr id="6" name="Content Placeholder 2"/>
          <p:cNvSpPr txBox="1">
            <a:spLocks/>
          </p:cNvSpPr>
          <p:nvPr/>
        </p:nvSpPr>
        <p:spPr bwMode="auto">
          <a:xfrm>
            <a:off x="304800" y="12954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hlink"/>
              </a:buClr>
              <a:buSzPct val="70000"/>
              <a:buFont typeface="Wingdings" pitchFamily="2" charset="2"/>
              <a:buChar char="n"/>
              <a:tabLst/>
              <a:defRPr/>
            </a:pP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Location</a:t>
            </a:r>
          </a:p>
          <a:p>
            <a:pPr marL="342900" marR="0" lvl="0" indent="-342900" algn="l" defTabSz="914400" rtl="0" eaLnBrk="0" fontAlgn="base" latinLnBrk="0" hangingPunct="0">
              <a:lnSpc>
                <a:spcPct val="100000"/>
              </a:lnSpc>
              <a:spcBef>
                <a:spcPct val="20000"/>
              </a:spcBef>
              <a:spcAft>
                <a:spcPct val="0"/>
              </a:spcAft>
              <a:buClr>
                <a:schemeClr val="hlink"/>
              </a:buClr>
              <a:buSzPct val="70000"/>
              <a:buFont typeface="Wingdings" pitchFamily="2" charset="2"/>
              <a:buChar char="n"/>
              <a:tabLst/>
              <a:defRPr/>
            </a:pP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Genus/Species</a:t>
            </a:r>
          </a:p>
          <a:p>
            <a:pPr marL="342900" marR="0" lvl="0" indent="-342900" algn="l" defTabSz="914400" rtl="0" eaLnBrk="0" fontAlgn="base" latinLnBrk="0" hangingPunct="0">
              <a:lnSpc>
                <a:spcPct val="100000"/>
              </a:lnSpc>
              <a:spcBef>
                <a:spcPct val="20000"/>
              </a:spcBef>
              <a:spcAft>
                <a:spcPct val="0"/>
              </a:spcAft>
              <a:buClr>
                <a:schemeClr val="hlink"/>
              </a:buClr>
              <a:buSzPct val="70000"/>
              <a:buFont typeface="Wingdings" pitchFamily="2" charset="2"/>
              <a:buChar char="n"/>
              <a:tabLst/>
              <a:defRPr/>
            </a:pP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DBH – nearest inch</a:t>
            </a:r>
          </a:p>
          <a:p>
            <a:pPr marL="342900" marR="0" lvl="0" indent="-342900" algn="l" defTabSz="914400" rtl="0" eaLnBrk="0" fontAlgn="base" latinLnBrk="0" hangingPunct="0">
              <a:lnSpc>
                <a:spcPct val="100000"/>
              </a:lnSpc>
              <a:spcBef>
                <a:spcPct val="20000"/>
              </a:spcBef>
              <a:spcAft>
                <a:spcPct val="0"/>
              </a:spcAft>
              <a:buClr>
                <a:schemeClr val="hlink"/>
              </a:buClr>
              <a:buSzPct val="70000"/>
              <a:buFont typeface="Wingdings" pitchFamily="2" charset="2"/>
              <a:buChar char="n"/>
              <a:tabLst/>
              <a:defRPr/>
            </a:pP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Risk Rating</a:t>
            </a:r>
          </a:p>
          <a:p>
            <a:pPr marL="742950" marR="0" lvl="1" indent="-285750" algn="l" defTabSz="914400" rtl="0" eaLnBrk="0" fontAlgn="base" latinLnBrk="0" hangingPunct="0">
              <a:lnSpc>
                <a:spcPct val="100000"/>
              </a:lnSpc>
              <a:spcBef>
                <a:spcPct val="20000"/>
              </a:spcBef>
              <a:spcAft>
                <a:spcPct val="0"/>
              </a:spcAft>
              <a:buClr>
                <a:schemeClr val="tx1"/>
              </a:buClr>
              <a:buSzTx/>
              <a:buFontTx/>
              <a:buChar char="–"/>
              <a:tabLst/>
              <a:defRPr/>
            </a:pPr>
            <a:r>
              <a:rPr kumimoji="0" lang="en-US" sz="20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rPr>
              <a:t>Target, Size Part, Failure Probability</a:t>
            </a:r>
          </a:p>
          <a:p>
            <a:pPr marL="342900" marR="0" lvl="0" indent="-342900" algn="l" defTabSz="914400" rtl="0" eaLnBrk="0" fontAlgn="base" latinLnBrk="0" hangingPunct="0">
              <a:lnSpc>
                <a:spcPct val="100000"/>
              </a:lnSpc>
              <a:spcBef>
                <a:spcPct val="20000"/>
              </a:spcBef>
              <a:spcAft>
                <a:spcPct val="0"/>
              </a:spcAft>
              <a:buClr>
                <a:schemeClr val="hlink"/>
              </a:buClr>
              <a:buSzPct val="70000"/>
              <a:buFont typeface="Wingdings" pitchFamily="2" charset="2"/>
              <a:buChar char="n"/>
              <a:tabLst/>
              <a:defRPr/>
            </a:pP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Recommended Action</a:t>
            </a:r>
          </a:p>
          <a:p>
            <a:pPr marL="742950" marR="0" lvl="1" indent="-285750" algn="l" defTabSz="914400" rtl="0" eaLnBrk="0" fontAlgn="base" latinLnBrk="0" hangingPunct="0">
              <a:lnSpc>
                <a:spcPct val="100000"/>
              </a:lnSpc>
              <a:spcBef>
                <a:spcPct val="20000"/>
              </a:spcBef>
              <a:spcAft>
                <a:spcPct val="0"/>
              </a:spcAft>
              <a:buClr>
                <a:schemeClr val="tx1"/>
              </a:buClr>
              <a:buSzTx/>
              <a:buFontTx/>
              <a:buChar char="–"/>
              <a:tabLst/>
              <a:defRPr/>
            </a:pPr>
            <a:r>
              <a:rPr kumimoji="0" lang="en-US" sz="20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rPr>
              <a:t>Hazard Pruning or Removal</a:t>
            </a:r>
          </a:p>
          <a:p>
            <a:pPr marL="342900" marR="0" lvl="0" indent="-342900" algn="l" defTabSz="914400" rtl="0" eaLnBrk="0" fontAlgn="base" latinLnBrk="0" hangingPunct="0">
              <a:lnSpc>
                <a:spcPct val="100000"/>
              </a:lnSpc>
              <a:spcBef>
                <a:spcPct val="20000"/>
              </a:spcBef>
              <a:spcAft>
                <a:spcPct val="0"/>
              </a:spcAft>
              <a:buClr>
                <a:schemeClr val="hlink"/>
              </a:buClr>
              <a:buSzPct val="70000"/>
              <a:buFont typeface="Wingdings" pitchFamily="2" charset="2"/>
              <a:buChar char="n"/>
              <a:tabLst/>
              <a:defRPr/>
            </a:pP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Meets FEMA Standards?</a:t>
            </a:r>
          </a:p>
          <a:p>
            <a:pPr marL="342900" marR="0" lvl="0" indent="-342900" algn="l" defTabSz="914400" rtl="0" eaLnBrk="0" fontAlgn="base" latinLnBrk="0" hangingPunct="0">
              <a:lnSpc>
                <a:spcPct val="100000"/>
              </a:lnSpc>
              <a:spcBef>
                <a:spcPct val="20000"/>
              </a:spcBef>
              <a:spcAft>
                <a:spcPct val="0"/>
              </a:spcAft>
              <a:buClr>
                <a:schemeClr val="hlink"/>
              </a:buClr>
              <a:buSzPct val="70000"/>
              <a:buFont typeface="Wingdings" pitchFamily="2" charset="2"/>
              <a:buChar char="n"/>
              <a:tabLst/>
              <a:defRPr/>
            </a:pP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Public or Private?</a:t>
            </a:r>
          </a:p>
          <a:p>
            <a:pPr marL="342900" marR="0" lvl="0" indent="-342900" algn="l" defTabSz="914400" rtl="0" eaLnBrk="0" fontAlgn="base" latinLnBrk="0" hangingPunct="0">
              <a:lnSpc>
                <a:spcPct val="100000"/>
              </a:lnSpc>
              <a:spcBef>
                <a:spcPct val="20000"/>
              </a:spcBef>
              <a:spcAft>
                <a:spcPct val="0"/>
              </a:spcAft>
              <a:buClr>
                <a:schemeClr val="hlink"/>
              </a:buClr>
              <a:buSzPct val="70000"/>
              <a:buFont typeface="Wingdings" pitchFamily="2" charset="2"/>
              <a:buChar char="n"/>
              <a:tabLst/>
              <a:defRPr/>
            </a:pP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Remarks</a:t>
            </a:r>
          </a:p>
          <a:p>
            <a:pPr marL="342900" marR="0" lvl="0" indent="-342900" algn="l" defTabSz="914400" rtl="0" eaLnBrk="0" fontAlgn="base" latinLnBrk="0" hangingPunct="0">
              <a:lnSpc>
                <a:spcPct val="100000"/>
              </a:lnSpc>
              <a:spcBef>
                <a:spcPct val="20000"/>
              </a:spcBef>
              <a:spcAft>
                <a:spcPct val="0"/>
              </a:spcAft>
              <a:buClr>
                <a:schemeClr val="hlink"/>
              </a:buClr>
              <a:buSzPct val="70000"/>
              <a:buFont typeface="Wingdings" pitchFamily="2" charset="2"/>
              <a:buChar char="n"/>
              <a:tabLst/>
              <a:defRPr/>
            </a:pPr>
            <a:r>
              <a:rPr kumimoji="0" 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Other Options?</a:t>
            </a:r>
          </a:p>
          <a:p>
            <a:pPr marL="342900" marR="0" lvl="0" indent="-342900" algn="l" defTabSz="914400" rtl="0" eaLnBrk="0" fontAlgn="base" latinLnBrk="0" hangingPunct="0">
              <a:lnSpc>
                <a:spcPct val="100000"/>
              </a:lnSpc>
              <a:spcBef>
                <a:spcPct val="20000"/>
              </a:spcBef>
              <a:spcAft>
                <a:spcPct val="0"/>
              </a:spcAft>
              <a:buClr>
                <a:schemeClr val="hlink"/>
              </a:buClr>
              <a:buSzPct val="70000"/>
              <a:buFont typeface="Wingdings" pitchFamily="2" charset="2"/>
              <a:buChar char="n"/>
              <a:tabLst/>
              <a:defRPr/>
            </a:pPr>
            <a:endParaRPr kumimoji="0" lang="en-US" sz="32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Text Box 2"/>
          <p:cNvSpPr txBox="1">
            <a:spLocks noChangeArrowheads="1"/>
          </p:cNvSpPr>
          <p:nvPr/>
        </p:nvSpPr>
        <p:spPr bwMode="auto">
          <a:xfrm>
            <a:off x="0" y="92075"/>
            <a:ext cx="9067800" cy="1431925"/>
          </a:xfrm>
          <a:prstGeom prst="rect">
            <a:avLst/>
          </a:prstGeom>
          <a:noFill/>
          <a:ln w="9525">
            <a:noFill/>
            <a:miter lim="800000"/>
            <a:headEnd/>
            <a:tailEnd/>
          </a:ln>
          <a:effectLst/>
        </p:spPr>
        <p:txBody>
          <a:bodyPr anchor="ctr"/>
          <a:lstStyle/>
          <a:p>
            <a:pPr algn="ctr">
              <a:spcBef>
                <a:spcPct val="50000"/>
              </a:spcBef>
              <a:defRPr/>
            </a:pPr>
            <a:r>
              <a:rPr lang="en-US" sz="3600" b="1" dirty="0">
                <a:solidFill>
                  <a:srgbClr val="92D050"/>
                </a:solidFill>
                <a:effectLst>
                  <a:outerShdw blurRad="38100" dist="38100" dir="2700000" algn="tl">
                    <a:srgbClr val="000000"/>
                  </a:outerShdw>
                </a:effectLst>
                <a:latin typeface="Verdana" pitchFamily="34" charset="0"/>
              </a:rPr>
              <a:t>Collect Data &amp; Locations </a:t>
            </a:r>
          </a:p>
          <a:p>
            <a:pPr algn="ctr">
              <a:spcBef>
                <a:spcPct val="50000"/>
              </a:spcBef>
              <a:defRPr/>
            </a:pPr>
            <a:r>
              <a:rPr lang="en-US" sz="3600" b="1" dirty="0">
                <a:solidFill>
                  <a:srgbClr val="92D050"/>
                </a:solidFill>
                <a:effectLst>
                  <a:outerShdw blurRad="38100" dist="38100" dir="2700000" algn="tl">
                    <a:srgbClr val="000000"/>
                  </a:outerShdw>
                </a:effectLst>
                <a:latin typeface="Verdana" pitchFamily="34" charset="0"/>
              </a:rPr>
              <a:t>Using GPS</a:t>
            </a:r>
          </a:p>
        </p:txBody>
      </p:sp>
      <p:pic>
        <p:nvPicPr>
          <p:cNvPr id="18435" name="Picture 4"/>
          <p:cNvPicPr>
            <a:picLocks noChangeAspect="1" noChangeArrowheads="1"/>
          </p:cNvPicPr>
          <p:nvPr/>
        </p:nvPicPr>
        <p:blipFill>
          <a:blip r:embed="rId2" cstate="print"/>
          <a:srcRect l="30624" t="21706" r="10001" b="17313"/>
          <a:stretch>
            <a:fillRect/>
          </a:stretch>
        </p:blipFill>
        <p:spPr bwMode="auto">
          <a:xfrm>
            <a:off x="1371600" y="1914525"/>
            <a:ext cx="7467600" cy="4638675"/>
          </a:xfrm>
          <a:prstGeom prst="rect">
            <a:avLst/>
          </a:prstGeom>
          <a:noFill/>
          <a:ln w="9525">
            <a:solidFill>
              <a:srgbClr val="FFFF66"/>
            </a:solidFill>
            <a:miter lim="800000"/>
            <a:headEnd/>
            <a:tailEnd/>
          </a:ln>
        </p:spPr>
      </p:pic>
      <p:pic>
        <p:nvPicPr>
          <p:cNvPr id="18436" name="Picture 6" descr="GPS 001.jpg"/>
          <p:cNvPicPr>
            <a:picLocks noChangeAspect="1"/>
          </p:cNvPicPr>
          <p:nvPr/>
        </p:nvPicPr>
        <p:blipFill>
          <a:blip r:embed="rId3" cstate="print"/>
          <a:srcRect l="29167" r="14166" b="10001"/>
          <a:stretch>
            <a:fillRect/>
          </a:stretch>
        </p:blipFill>
        <p:spPr bwMode="auto">
          <a:xfrm>
            <a:off x="228600" y="2438400"/>
            <a:ext cx="35179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1066800" y="152400"/>
            <a:ext cx="4426533" cy="646331"/>
          </a:xfrm>
          <a:prstGeom prst="rect">
            <a:avLst/>
          </a:prstGeom>
          <a:noFill/>
          <a:ln w="9525">
            <a:noFill/>
            <a:miter lim="800000"/>
            <a:headEnd/>
            <a:tailEnd/>
          </a:ln>
        </p:spPr>
        <p:txBody>
          <a:bodyPr wrap="none">
            <a:spAutoFit/>
          </a:bodyPr>
          <a:lstStyle/>
          <a:p>
            <a:pPr eaLnBrk="0" hangingPunct="0"/>
            <a:r>
              <a:rPr lang="en-US" sz="3600" dirty="0">
                <a:solidFill>
                  <a:srgbClr val="92D050"/>
                </a:solidFill>
                <a:effectLst>
                  <a:outerShdw blurRad="38100" dist="38100" dir="2700000" algn="tl">
                    <a:srgbClr val="000000">
                      <a:alpha val="43137"/>
                    </a:srgbClr>
                  </a:outerShdw>
                </a:effectLst>
                <a:latin typeface="+mn-lt"/>
              </a:rPr>
              <a:t>Paper Tally Sheets</a:t>
            </a:r>
          </a:p>
        </p:txBody>
      </p:sp>
      <p:pic>
        <p:nvPicPr>
          <p:cNvPr id="47105" name="Picture 1"/>
          <p:cNvPicPr>
            <a:picLocks noChangeAspect="1" noChangeArrowheads="1"/>
          </p:cNvPicPr>
          <p:nvPr/>
        </p:nvPicPr>
        <p:blipFill>
          <a:blip r:embed="rId3" cstate="print"/>
          <a:srcRect l="3125" t="25000" r="6250" b="9375"/>
          <a:stretch>
            <a:fillRect/>
          </a:stretch>
        </p:blipFill>
        <p:spPr bwMode="auto">
          <a:xfrm>
            <a:off x="76200" y="1066800"/>
            <a:ext cx="883920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l="16875" t="9000" r="17500" b="9000"/>
          <a:stretch>
            <a:fillRect/>
          </a:stretch>
        </p:blipFill>
        <p:spPr bwMode="auto">
          <a:xfrm>
            <a:off x="609600" y="381000"/>
            <a:ext cx="7543800" cy="5891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381000" y="228600"/>
            <a:ext cx="5257800" cy="1508125"/>
          </a:xfrm>
          <a:prstGeom prst="rect">
            <a:avLst/>
          </a:prstGeom>
          <a:noFill/>
          <a:ln w="9525">
            <a:noFill/>
            <a:miter lim="800000"/>
            <a:headEnd/>
            <a:tailEnd/>
          </a:ln>
        </p:spPr>
        <p:txBody>
          <a:bodyPr>
            <a:spAutoFit/>
          </a:bodyPr>
          <a:lstStyle/>
          <a:p>
            <a:pPr>
              <a:spcBef>
                <a:spcPct val="50000"/>
              </a:spcBef>
            </a:pPr>
            <a:r>
              <a:rPr lang="en-US" sz="3600" b="1" dirty="0">
                <a:solidFill>
                  <a:srgbClr val="92D050"/>
                </a:solidFill>
                <a:effectLst>
                  <a:outerShdw blurRad="38100" dist="38100" dir="2700000" algn="tl">
                    <a:srgbClr val="000000">
                      <a:alpha val="43137"/>
                    </a:srgbClr>
                  </a:outerShdw>
                </a:effectLst>
                <a:latin typeface="Verdana" pitchFamily="34" charset="0"/>
              </a:rPr>
              <a:t>Location</a:t>
            </a:r>
          </a:p>
          <a:p>
            <a:pPr>
              <a:spcBef>
                <a:spcPct val="50000"/>
              </a:spcBef>
            </a:pPr>
            <a:r>
              <a:rPr lang="en-US" sz="3600" b="1" dirty="0">
                <a:solidFill>
                  <a:srgbClr val="92D050"/>
                </a:solidFill>
                <a:effectLst>
                  <a:outerShdw blurRad="38100" dist="38100" dir="2700000" algn="tl">
                    <a:srgbClr val="000000">
                      <a:alpha val="43137"/>
                    </a:srgbClr>
                  </a:outerShdw>
                </a:effectLst>
                <a:latin typeface="Verdana" pitchFamily="34" charset="0"/>
              </a:rPr>
              <a:t>GPS or Address</a:t>
            </a:r>
          </a:p>
        </p:txBody>
      </p:sp>
      <p:pic>
        <p:nvPicPr>
          <p:cNvPr id="20484" name="Picture 6" descr="GPS 001.jpg"/>
          <p:cNvPicPr>
            <a:picLocks noChangeAspect="1"/>
          </p:cNvPicPr>
          <p:nvPr/>
        </p:nvPicPr>
        <p:blipFill>
          <a:blip r:embed="rId2" cstate="print"/>
          <a:srcRect l="29167" r="14166" b="10001"/>
          <a:stretch>
            <a:fillRect/>
          </a:stretch>
        </p:blipFill>
        <p:spPr bwMode="auto">
          <a:xfrm>
            <a:off x="6096000" y="228600"/>
            <a:ext cx="2819400" cy="3359150"/>
          </a:xfrm>
          <a:prstGeom prst="rect">
            <a:avLst/>
          </a:prstGeom>
          <a:noFill/>
          <a:ln w="9525">
            <a:noFill/>
            <a:miter lim="800000"/>
            <a:headEnd/>
            <a:tailEnd/>
          </a:ln>
        </p:spPr>
      </p:pic>
      <p:pic>
        <p:nvPicPr>
          <p:cNvPr id="8" name="Picture 7" descr="street2"/>
          <p:cNvPicPr>
            <a:picLocks noChangeAspect="1" noChangeArrowheads="1"/>
          </p:cNvPicPr>
          <p:nvPr/>
        </p:nvPicPr>
        <p:blipFill>
          <a:blip r:embed="rId3" cstate="print"/>
          <a:srcRect l="5518" t="48810" r="6216" b="4967"/>
          <a:stretch>
            <a:fillRect/>
          </a:stretch>
        </p:blipFill>
        <p:spPr bwMode="auto">
          <a:xfrm>
            <a:off x="0" y="3581400"/>
            <a:ext cx="4167187" cy="3276600"/>
          </a:xfrm>
          <a:prstGeom prst="rect">
            <a:avLst/>
          </a:prstGeom>
          <a:noFill/>
          <a:ln w="9525">
            <a:solidFill>
              <a:srgbClr val="A50021"/>
            </a:solidFill>
            <a:miter lim="800000"/>
            <a:headEnd/>
            <a:tailEnd/>
          </a:ln>
        </p:spPr>
      </p:pic>
      <p:pic>
        <p:nvPicPr>
          <p:cNvPr id="6" name="Picture 3" descr="UFTS15TRLAWN"/>
          <p:cNvPicPr>
            <a:picLocks noChangeAspect="1" noChangeArrowheads="1"/>
          </p:cNvPicPr>
          <p:nvPr/>
        </p:nvPicPr>
        <p:blipFill>
          <a:blip r:embed="rId4" cstate="print"/>
          <a:srcRect/>
          <a:stretch>
            <a:fillRect/>
          </a:stretch>
        </p:blipFill>
        <p:spPr bwMode="auto">
          <a:xfrm>
            <a:off x="2743200" y="2590800"/>
            <a:ext cx="3956050" cy="2611438"/>
          </a:xfrm>
          <a:prstGeom prst="rect">
            <a:avLst/>
          </a:prstGeom>
          <a:noFill/>
          <a:ln w="38100">
            <a:solidFill>
              <a:srgbClr val="FFFF66"/>
            </a:solid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t="10835"/>
          <a:stretch>
            <a:fillRect/>
          </a:stretch>
        </p:blipFill>
        <p:spPr bwMode="auto">
          <a:xfrm>
            <a:off x="304800" y="3810000"/>
            <a:ext cx="4114800" cy="2598821"/>
          </a:xfrm>
          <a:prstGeom prst="rect">
            <a:avLst/>
          </a:prstGeom>
          <a:noFill/>
          <a:ln w="9525">
            <a:noFill/>
            <a:miter lim="800000"/>
            <a:headEnd/>
            <a:tailEnd/>
          </a:ln>
        </p:spPr>
      </p:pic>
      <p:sp>
        <p:nvSpPr>
          <p:cNvPr id="498692" name="Rectangle 4"/>
          <p:cNvSpPr>
            <a:spLocks noGrp="1" noChangeArrowheads="1"/>
          </p:cNvSpPr>
          <p:nvPr>
            <p:ph type="title"/>
          </p:nvPr>
        </p:nvSpPr>
        <p:spPr>
          <a:xfrm>
            <a:off x="4838700" y="5334000"/>
            <a:ext cx="4305300" cy="990600"/>
          </a:xfrm>
        </p:spPr>
        <p:txBody>
          <a:bodyPr/>
          <a:lstStyle/>
          <a:p>
            <a:pPr algn="l" eaLnBrk="1" hangingPunct="1">
              <a:lnSpc>
                <a:spcPct val="120000"/>
              </a:lnSpc>
              <a:defRPr/>
            </a:pPr>
            <a:r>
              <a:rPr lang="en-US" sz="3600" dirty="0" smtClean="0">
                <a:solidFill>
                  <a:srgbClr val="92D050"/>
                </a:solidFill>
                <a:effectLst>
                  <a:outerShdw blurRad="38100" dist="38100" dir="2700000" algn="tl">
                    <a:srgbClr val="000000"/>
                  </a:outerShdw>
                </a:effectLst>
              </a:rPr>
              <a:t>Species</a:t>
            </a:r>
          </a:p>
        </p:txBody>
      </p:sp>
      <p:pic>
        <p:nvPicPr>
          <p:cNvPr id="6" name="Picture 2"/>
          <p:cNvPicPr>
            <a:picLocks noChangeAspect="1" noChangeArrowheads="1"/>
          </p:cNvPicPr>
          <p:nvPr/>
        </p:nvPicPr>
        <p:blipFill>
          <a:blip r:embed="rId4" cstate="print">
            <a:clrChange>
              <a:clrFrom>
                <a:srgbClr val="FEFEFE"/>
              </a:clrFrom>
              <a:clrTo>
                <a:srgbClr val="FEFEFE">
                  <a:alpha val="0"/>
                </a:srgbClr>
              </a:clrTo>
            </a:clrChange>
          </a:blip>
          <a:srcRect l="3773" t="14485" r="19812" b="13089"/>
          <a:stretch>
            <a:fillRect/>
          </a:stretch>
        </p:blipFill>
        <p:spPr bwMode="auto">
          <a:xfrm>
            <a:off x="4343400" y="381000"/>
            <a:ext cx="4419600" cy="2182720"/>
          </a:xfrm>
          <a:prstGeom prst="rect">
            <a:avLst/>
          </a:prstGeom>
          <a:solidFill>
            <a:schemeClr val="folHlink"/>
          </a:solidFill>
          <a:ln w="19050">
            <a:solidFill>
              <a:srgbClr val="000000"/>
            </a:solidFill>
            <a:miter lim="800000"/>
            <a:headEnd/>
            <a:tailEnd/>
          </a:ln>
        </p:spPr>
      </p:pic>
      <p:pic>
        <p:nvPicPr>
          <p:cNvPr id="7" name="Picture 4" descr="UFST New Kent Training 012"/>
          <p:cNvPicPr>
            <a:picLocks noChangeAspect="1" noChangeArrowheads="1"/>
          </p:cNvPicPr>
          <p:nvPr/>
        </p:nvPicPr>
        <p:blipFill>
          <a:blip r:embed="rId5" cstate="print"/>
          <a:srcRect l="39655"/>
          <a:stretch>
            <a:fillRect/>
          </a:stretch>
        </p:blipFill>
        <p:spPr bwMode="auto">
          <a:xfrm>
            <a:off x="3352800" y="1828800"/>
            <a:ext cx="2667000" cy="3314700"/>
          </a:xfrm>
          <a:prstGeom prst="rect">
            <a:avLst/>
          </a:prstGeom>
          <a:noFill/>
          <a:ln w="38100">
            <a:solidFill>
              <a:srgbClr val="FFFF66"/>
            </a:solidFill>
            <a:miter lim="800000"/>
            <a:headEnd/>
            <a:tailEnd/>
          </a:ln>
        </p:spPr>
      </p:pic>
      <p:sp>
        <p:nvSpPr>
          <p:cNvPr id="8" name="Rectangle 4"/>
          <p:cNvSpPr txBox="1">
            <a:spLocks noChangeArrowheads="1"/>
          </p:cNvSpPr>
          <p:nvPr/>
        </p:nvSpPr>
        <p:spPr bwMode="auto">
          <a:xfrm>
            <a:off x="1447800" y="533400"/>
            <a:ext cx="24765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92D050"/>
                </a:solidFill>
                <a:effectLst>
                  <a:outerShdw blurRad="38100" dist="38100" dir="2700000" algn="tl">
                    <a:srgbClr val="000000"/>
                  </a:outerShdw>
                </a:effectLst>
                <a:uLnTx/>
                <a:uFillTx/>
                <a:latin typeface="+mj-lt"/>
                <a:ea typeface="+mj-ea"/>
                <a:cs typeface="+mj-cs"/>
              </a:rPr>
              <a:t>DBH</a:t>
            </a:r>
          </a:p>
        </p:txBody>
      </p:sp>
      <p:sp>
        <p:nvSpPr>
          <p:cNvPr id="9" name="TextBox 8"/>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Rectangle 3"/>
          <p:cNvSpPr>
            <a:spLocks noGrp="1" noChangeArrowheads="1"/>
          </p:cNvSpPr>
          <p:nvPr>
            <p:ph type="title" idx="4294967295"/>
          </p:nvPr>
        </p:nvSpPr>
        <p:spPr>
          <a:xfrm>
            <a:off x="762000" y="152400"/>
            <a:ext cx="8382000" cy="1447800"/>
          </a:xfrm>
        </p:spPr>
        <p:txBody>
          <a:bodyPr/>
          <a:lstStyle/>
          <a:p>
            <a:pPr algn="l" eaLnBrk="1" hangingPunct="1">
              <a:defRPr/>
            </a:pPr>
            <a:r>
              <a:rPr lang="en-US" dirty="0" smtClean="0">
                <a:solidFill>
                  <a:srgbClr val="92D050"/>
                </a:solidFill>
                <a:effectLst>
                  <a:outerShdw blurRad="38100" dist="38100" dir="2700000" algn="tl">
                    <a:srgbClr val="000000"/>
                  </a:outerShdw>
                </a:effectLst>
              </a:rPr>
              <a:t>Tree Risk Rating</a:t>
            </a:r>
            <a:br>
              <a:rPr lang="en-US" dirty="0" smtClean="0">
                <a:solidFill>
                  <a:srgbClr val="92D050"/>
                </a:solidFill>
                <a:effectLst>
                  <a:outerShdw blurRad="38100" dist="38100" dir="2700000" algn="tl">
                    <a:srgbClr val="000000"/>
                  </a:outerShdw>
                </a:effectLst>
              </a:rPr>
            </a:br>
            <a:r>
              <a:rPr lang="en-US" sz="2400" dirty="0" smtClean="0">
                <a:solidFill>
                  <a:srgbClr val="92D050"/>
                </a:solidFill>
                <a:effectLst>
                  <a:outerShdw blurRad="38100" dist="38100" dir="2700000" algn="tl">
                    <a:srgbClr val="000000"/>
                  </a:outerShdw>
                </a:effectLst>
              </a:rPr>
              <a:t> Forest Service</a:t>
            </a:r>
          </a:p>
        </p:txBody>
      </p:sp>
      <p:pic>
        <p:nvPicPr>
          <p:cNvPr id="24580" name="Picture 4" descr="UFS2SPIRAL"/>
          <p:cNvPicPr>
            <a:picLocks noChangeAspect="1" noChangeArrowheads="1"/>
          </p:cNvPicPr>
          <p:nvPr/>
        </p:nvPicPr>
        <p:blipFill>
          <a:blip r:embed="rId2" cstate="print">
            <a:grayscl/>
          </a:blip>
          <a:srcRect/>
          <a:stretch>
            <a:fillRect/>
          </a:stretch>
        </p:blipFill>
        <p:spPr bwMode="auto">
          <a:xfrm>
            <a:off x="381000" y="1524000"/>
            <a:ext cx="3222625" cy="4772284"/>
          </a:xfrm>
          <a:prstGeom prst="rect">
            <a:avLst/>
          </a:prstGeom>
          <a:noFill/>
          <a:ln w="9525">
            <a:solidFill>
              <a:srgbClr val="FFFF66"/>
            </a:solidFill>
            <a:miter lim="800000"/>
            <a:headEnd/>
            <a:tailEnd/>
          </a:ln>
        </p:spPr>
      </p:pic>
      <p:sp>
        <p:nvSpPr>
          <p:cNvPr id="5" name="TextBox 4"/>
          <p:cNvSpPr txBox="1"/>
          <p:nvPr/>
        </p:nvSpPr>
        <p:spPr>
          <a:xfrm>
            <a:off x="4572000" y="1905000"/>
            <a:ext cx="4572000" cy="2677656"/>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Consider:</a:t>
            </a:r>
          </a:p>
          <a:p>
            <a:r>
              <a:rPr lang="en-US" sz="2800" b="1" dirty="0" smtClean="0">
                <a:effectLst>
                  <a:outerShdw blurRad="38100" dist="38100" dir="2700000" algn="tl">
                    <a:srgbClr val="000000">
                      <a:alpha val="43137"/>
                    </a:srgbClr>
                  </a:outerShdw>
                </a:effectLst>
              </a:rPr>
              <a:t>  Age</a:t>
            </a:r>
          </a:p>
          <a:p>
            <a:r>
              <a:rPr lang="en-US" sz="2800" b="1" dirty="0" smtClean="0">
                <a:effectLst>
                  <a:outerShdw blurRad="38100" dist="38100" dir="2700000" algn="tl">
                    <a:srgbClr val="000000">
                      <a:alpha val="43137"/>
                    </a:srgbClr>
                  </a:outerShdw>
                </a:effectLst>
              </a:rPr>
              <a:t>  Species</a:t>
            </a:r>
          </a:p>
          <a:p>
            <a:r>
              <a:rPr lang="en-US" sz="2800" b="1" dirty="0" smtClean="0">
                <a:effectLst>
                  <a:outerShdw blurRad="38100" dist="38100" dir="2700000" algn="tl">
                    <a:srgbClr val="000000">
                      <a:alpha val="43137"/>
                    </a:srgbClr>
                  </a:outerShdw>
                </a:effectLst>
              </a:rPr>
              <a:t>  Site</a:t>
            </a:r>
          </a:p>
          <a:p>
            <a:r>
              <a:rPr lang="en-US" sz="2800" b="1" dirty="0" smtClean="0">
                <a:effectLst>
                  <a:outerShdw blurRad="38100" dist="38100" dir="2700000" algn="tl">
                    <a:srgbClr val="000000">
                      <a:alpha val="43137"/>
                    </a:srgbClr>
                  </a:outerShdw>
                </a:effectLst>
              </a:rPr>
              <a:t>  Pre Storm Condition</a:t>
            </a:r>
          </a:p>
          <a:p>
            <a:r>
              <a:rPr lang="en-US" sz="2800" b="1" dirty="0" smtClean="0">
                <a:effectLst>
                  <a:outerShdw blurRad="38100" dist="38100" dir="2700000" algn="tl">
                    <a:srgbClr val="000000">
                      <a:alpha val="43137"/>
                    </a:srgbClr>
                  </a:outerShdw>
                </a:effectLst>
              </a:rPr>
              <a:t>  Defects</a:t>
            </a:r>
            <a:endParaRPr lang="en-US" sz="2800" b="1" dirty="0">
              <a:effectLst>
                <a:outerShdw blurRad="38100" dist="38100" dir="2700000" algn="tl">
                  <a:srgbClr val="000000">
                    <a:alpha val="43137"/>
                  </a:srgbClr>
                </a:outerShdw>
              </a:effectLst>
            </a:endParaRPr>
          </a:p>
        </p:txBody>
      </p:sp>
      <p:pic>
        <p:nvPicPr>
          <p:cNvPr id="6" name="Picture 4"/>
          <p:cNvPicPr>
            <a:picLocks noChangeAspect="1" noChangeArrowheads="1"/>
          </p:cNvPicPr>
          <p:nvPr/>
        </p:nvPicPr>
        <p:blipFill>
          <a:blip r:embed="rId3" cstate="print"/>
          <a:srcRect/>
          <a:stretch>
            <a:fillRect/>
          </a:stretch>
        </p:blipFill>
        <p:spPr bwMode="auto">
          <a:xfrm>
            <a:off x="1524000" y="4572000"/>
            <a:ext cx="3324225" cy="40293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381000" y="304800"/>
            <a:ext cx="8458200" cy="1143000"/>
          </a:xfrm>
        </p:spPr>
        <p:txBody>
          <a:bodyPr/>
          <a:lstStyle/>
          <a:p>
            <a:r>
              <a:rPr lang="en-US" sz="3600" dirty="0" smtClean="0">
                <a:solidFill>
                  <a:srgbClr val="92D050"/>
                </a:solidFill>
                <a:effectLst>
                  <a:outerShdw blurRad="38100" dist="38100" dir="2700000" algn="tl">
                    <a:srgbClr val="000000">
                      <a:alpha val="43137"/>
                    </a:srgbClr>
                  </a:outerShdw>
                </a:effectLst>
              </a:rPr>
              <a:t>Storm Response Strike Team</a:t>
            </a:r>
            <a:r>
              <a:rPr lang="en-US" sz="3200" dirty="0" smtClean="0">
                <a:solidFill>
                  <a:srgbClr val="92D050"/>
                </a:solidFill>
                <a:effectLst>
                  <a:outerShdw blurRad="38100" dist="38100" dir="2700000" algn="tl">
                    <a:srgbClr val="000000">
                      <a:alpha val="43137"/>
                    </a:srgbClr>
                  </a:outerShdw>
                </a:effectLst>
              </a:rPr>
              <a:t/>
            </a:r>
            <a:br>
              <a:rPr lang="en-US" sz="3200" dirty="0" smtClean="0">
                <a:solidFill>
                  <a:srgbClr val="92D050"/>
                </a:solidFill>
                <a:effectLst>
                  <a:outerShdw blurRad="38100" dist="38100" dir="2700000" algn="tl">
                    <a:srgbClr val="000000">
                      <a:alpha val="43137"/>
                    </a:srgbClr>
                  </a:outerShdw>
                </a:effectLst>
              </a:rPr>
            </a:br>
            <a:endParaRPr lang="en-US" sz="3200" dirty="0" smtClean="0">
              <a:solidFill>
                <a:srgbClr val="92D050"/>
              </a:solidFill>
              <a:effectLst>
                <a:outerShdw blurRad="38100" dist="38100" dir="2700000" algn="tl">
                  <a:srgbClr val="000000">
                    <a:alpha val="43137"/>
                  </a:srgbClr>
                </a:outerShdw>
              </a:effectLst>
            </a:endParaRPr>
          </a:p>
        </p:txBody>
      </p:sp>
      <p:sp>
        <p:nvSpPr>
          <p:cNvPr id="374789" name="Rectangle 5"/>
          <p:cNvSpPr>
            <a:spLocks noGrp="1" noChangeArrowheads="1"/>
          </p:cNvSpPr>
          <p:nvPr>
            <p:ph type="body" sz="half" idx="1"/>
          </p:nvPr>
        </p:nvSpPr>
        <p:spPr>
          <a:xfrm>
            <a:off x="228600" y="1295400"/>
            <a:ext cx="4800600" cy="4572000"/>
          </a:xfrm>
        </p:spPr>
        <p:txBody>
          <a:bodyPr/>
          <a:lstStyle/>
          <a:p>
            <a:pPr>
              <a:lnSpc>
                <a:spcPct val="80000"/>
              </a:lnSpc>
              <a:buFont typeface="Wingdings" pitchFamily="2" charset="2"/>
              <a:buNone/>
              <a:defRPr/>
            </a:pPr>
            <a:endParaRPr lang="en-US" sz="1800" b="1" dirty="0"/>
          </a:p>
          <a:p>
            <a:pPr>
              <a:lnSpc>
                <a:spcPct val="80000"/>
              </a:lnSpc>
              <a:defRPr/>
            </a:pPr>
            <a:r>
              <a:rPr lang="en-US" sz="1800" b="1" dirty="0" smtClean="0"/>
              <a:t>Recruit &amp; Train Tree Professionals </a:t>
            </a:r>
          </a:p>
          <a:p>
            <a:pPr>
              <a:lnSpc>
                <a:spcPct val="80000"/>
              </a:lnSpc>
              <a:buFont typeface="Wingdings" pitchFamily="2" charset="2"/>
              <a:buNone/>
              <a:defRPr/>
            </a:pPr>
            <a:endParaRPr lang="en-US" sz="1800" b="1" dirty="0" smtClean="0"/>
          </a:p>
          <a:p>
            <a:pPr>
              <a:lnSpc>
                <a:spcPct val="80000"/>
              </a:lnSpc>
              <a:defRPr/>
            </a:pPr>
            <a:r>
              <a:rPr lang="en-US" sz="1800" b="1" dirty="0" smtClean="0"/>
              <a:t>Deploy Crews To Disasters Areas</a:t>
            </a:r>
          </a:p>
          <a:p>
            <a:pPr>
              <a:lnSpc>
                <a:spcPct val="80000"/>
              </a:lnSpc>
              <a:defRPr/>
            </a:pPr>
            <a:endParaRPr lang="en-US" sz="1800" b="1" dirty="0" smtClean="0"/>
          </a:p>
          <a:p>
            <a:pPr>
              <a:lnSpc>
                <a:spcPct val="80000"/>
              </a:lnSpc>
              <a:defRPr/>
            </a:pPr>
            <a:r>
              <a:rPr lang="en-US" sz="1800" b="1" dirty="0" smtClean="0"/>
              <a:t>Crews Do Tree Assessments</a:t>
            </a:r>
          </a:p>
          <a:p>
            <a:pPr lvl="1">
              <a:lnSpc>
                <a:spcPct val="80000"/>
              </a:lnSpc>
              <a:defRPr/>
            </a:pPr>
            <a:r>
              <a:rPr lang="en-US" sz="1800" b="1" dirty="0" smtClean="0"/>
              <a:t>Determine If Trees Stay Or Go And If Hazard Pruning Is Needed</a:t>
            </a:r>
          </a:p>
          <a:p>
            <a:pPr>
              <a:lnSpc>
                <a:spcPct val="80000"/>
              </a:lnSpc>
              <a:defRPr/>
            </a:pPr>
            <a:endParaRPr lang="en-US" sz="1800" b="1" dirty="0" smtClean="0"/>
          </a:p>
          <a:p>
            <a:pPr>
              <a:lnSpc>
                <a:spcPct val="80000"/>
              </a:lnSpc>
              <a:defRPr/>
            </a:pPr>
            <a:r>
              <a:rPr lang="en-US" sz="1800" b="1" dirty="0" smtClean="0"/>
              <a:t>Efficiently Plan Needed Tree Work</a:t>
            </a:r>
          </a:p>
          <a:p>
            <a:pPr>
              <a:lnSpc>
                <a:spcPct val="80000"/>
              </a:lnSpc>
              <a:defRPr/>
            </a:pPr>
            <a:endParaRPr lang="en-US" sz="1800" b="1" dirty="0" smtClean="0"/>
          </a:p>
          <a:p>
            <a:pPr>
              <a:lnSpc>
                <a:spcPct val="80000"/>
              </a:lnSpc>
              <a:defRPr/>
            </a:pPr>
            <a:r>
              <a:rPr lang="en-US" sz="1800" b="1" dirty="0" smtClean="0"/>
              <a:t>Document FEMA Reimbursement</a:t>
            </a:r>
          </a:p>
          <a:p>
            <a:pPr>
              <a:lnSpc>
                <a:spcPct val="80000"/>
              </a:lnSpc>
              <a:defRPr/>
            </a:pPr>
            <a:endParaRPr lang="en-US" sz="1800" b="1" dirty="0" smtClean="0"/>
          </a:p>
          <a:p>
            <a:pPr>
              <a:lnSpc>
                <a:spcPct val="80000"/>
              </a:lnSpc>
              <a:defRPr/>
            </a:pPr>
            <a:r>
              <a:rPr lang="en-US" sz="1800" b="1" dirty="0" smtClean="0"/>
              <a:t>Flexible – Can Be Designed To Fit Community Needs</a:t>
            </a:r>
          </a:p>
          <a:p>
            <a:pPr>
              <a:lnSpc>
                <a:spcPct val="80000"/>
              </a:lnSpc>
              <a:defRPr/>
            </a:pPr>
            <a:endParaRPr lang="en-US" sz="1400" b="1" dirty="0"/>
          </a:p>
        </p:txBody>
      </p:sp>
      <p:pic>
        <p:nvPicPr>
          <p:cNvPr id="12292" name="Picture 14"/>
          <p:cNvPicPr>
            <a:picLocks noGrp="1" noChangeAspect="1" noChangeArrowheads="1"/>
          </p:cNvPicPr>
          <p:nvPr>
            <p:ph type="clipArt" sz="half" idx="2"/>
          </p:nvPr>
        </p:nvPicPr>
        <p:blipFill>
          <a:blip r:embed="rId3" cstate="print"/>
          <a:srcRect l="2041" t="3061" r="4082" b="5102"/>
          <a:stretch>
            <a:fillRect/>
          </a:stretch>
        </p:blipFill>
        <p:spPr>
          <a:xfrm>
            <a:off x="5059681" y="1143000"/>
            <a:ext cx="3855719" cy="2514600"/>
          </a:xfrm>
          <a:ln w="12700">
            <a:solidFill>
              <a:srgbClr val="000000"/>
            </a:solidFill>
          </a:ln>
        </p:spPr>
      </p:pic>
      <p:pic>
        <p:nvPicPr>
          <p:cNvPr id="12293" name="Picture 15" descr="UFST Signage">
            <a:hlinkClick r:id="rId4"/>
          </p:cNvPr>
          <p:cNvPicPr>
            <a:picLocks noChangeAspect="1" noChangeArrowheads="1"/>
          </p:cNvPicPr>
          <p:nvPr/>
        </p:nvPicPr>
        <p:blipFill>
          <a:blip r:embed="rId5" cstate="print"/>
          <a:srcRect/>
          <a:stretch>
            <a:fillRect/>
          </a:stretch>
        </p:blipFill>
        <p:spPr bwMode="auto">
          <a:xfrm>
            <a:off x="5334000" y="3993292"/>
            <a:ext cx="3657600" cy="2712308"/>
          </a:xfrm>
          <a:prstGeom prst="rect">
            <a:avLst/>
          </a:prstGeom>
          <a:noFill/>
          <a:ln w="3175">
            <a:solidFill>
              <a:srgbClr val="000000"/>
            </a:solidFill>
            <a:miter lim="800000"/>
            <a:headEnd/>
            <a:tailEnd/>
          </a:ln>
        </p:spPr>
      </p:pic>
      <p:sp>
        <p:nvSpPr>
          <p:cNvPr id="6" name="TextBox 5"/>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Rectangle 3"/>
          <p:cNvSpPr>
            <a:spLocks noGrp="1" noChangeArrowheads="1"/>
          </p:cNvSpPr>
          <p:nvPr>
            <p:ph type="title" idx="4294967295"/>
          </p:nvPr>
        </p:nvSpPr>
        <p:spPr>
          <a:xfrm>
            <a:off x="762000" y="152400"/>
            <a:ext cx="8382000" cy="1447800"/>
          </a:xfrm>
        </p:spPr>
        <p:txBody>
          <a:bodyPr/>
          <a:lstStyle/>
          <a:p>
            <a:pPr algn="l" eaLnBrk="1" hangingPunct="1">
              <a:defRPr/>
            </a:pPr>
            <a:r>
              <a:rPr lang="en-US" dirty="0" smtClean="0">
                <a:solidFill>
                  <a:srgbClr val="92D050"/>
                </a:solidFill>
                <a:effectLst>
                  <a:outerShdw blurRad="38100" dist="38100" dir="2700000" algn="tl">
                    <a:srgbClr val="000000"/>
                  </a:outerShdw>
                </a:effectLst>
              </a:rPr>
              <a:t>Defects</a:t>
            </a:r>
            <a:endParaRPr lang="en-US" sz="2400" dirty="0" smtClean="0">
              <a:solidFill>
                <a:srgbClr val="92D050"/>
              </a:solidFill>
              <a:effectLst>
                <a:outerShdw blurRad="38100" dist="38100" dir="2700000" algn="tl">
                  <a:srgbClr val="000000"/>
                </a:outerShdw>
              </a:effectLst>
            </a:endParaRPr>
          </a:p>
        </p:txBody>
      </p:sp>
      <p:pic>
        <p:nvPicPr>
          <p:cNvPr id="24579" name="Picture 7" descr="Icon    7 images and labels"/>
          <p:cNvPicPr>
            <a:picLocks noChangeAspect="1" noChangeArrowheads="1"/>
          </p:cNvPicPr>
          <p:nvPr/>
        </p:nvPicPr>
        <p:blipFill>
          <a:blip r:embed="rId3" cstate="print"/>
          <a:srcRect/>
          <a:stretch>
            <a:fillRect/>
          </a:stretch>
        </p:blipFill>
        <p:spPr bwMode="auto">
          <a:xfrm>
            <a:off x="6096000" y="762000"/>
            <a:ext cx="2542452" cy="3722919"/>
          </a:xfrm>
          <a:prstGeom prst="rect">
            <a:avLst/>
          </a:prstGeom>
          <a:noFill/>
          <a:ln w="9525">
            <a:noFill/>
            <a:miter lim="800000"/>
            <a:headEnd/>
            <a:tailEnd/>
          </a:ln>
        </p:spPr>
      </p:pic>
      <p:pic>
        <p:nvPicPr>
          <p:cNvPr id="6" name="Picture 4" descr="ch3fig021"/>
          <p:cNvPicPr>
            <a:picLocks noChangeAspect="1" noChangeArrowheads="1"/>
          </p:cNvPicPr>
          <p:nvPr/>
        </p:nvPicPr>
        <p:blipFill>
          <a:blip r:embed="rId4" cstate="print"/>
          <a:srcRect/>
          <a:stretch>
            <a:fillRect/>
          </a:stretch>
        </p:blipFill>
        <p:spPr>
          <a:xfrm>
            <a:off x="914400" y="1676400"/>
            <a:ext cx="3001963" cy="4530725"/>
          </a:xfrm>
          <a:prstGeom prst="rect">
            <a:avLst/>
          </a:prstGeom>
          <a:noFill/>
          <a:ln/>
        </p:spPr>
      </p:pic>
      <p:pic>
        <p:nvPicPr>
          <p:cNvPr id="7" name="Picture 3" descr="ch3fig121"/>
          <p:cNvPicPr>
            <a:picLocks noChangeAspect="1" noChangeArrowheads="1"/>
          </p:cNvPicPr>
          <p:nvPr/>
        </p:nvPicPr>
        <p:blipFill>
          <a:blip r:embed="rId5" cstate="print">
            <a:lum contrast="18000"/>
          </a:blip>
          <a:srcRect/>
          <a:stretch>
            <a:fillRect/>
          </a:stretch>
        </p:blipFill>
        <p:spPr bwMode="auto">
          <a:xfrm>
            <a:off x="838200" y="1676400"/>
            <a:ext cx="3124200" cy="4750186"/>
          </a:xfrm>
          <a:prstGeom prst="rect">
            <a:avLst/>
          </a:prstGeom>
          <a:noFill/>
          <a:ln w="19050">
            <a:solidFill>
              <a:srgbClr val="000000"/>
            </a:solidFill>
            <a:miter lim="800000"/>
            <a:headEnd/>
            <a:tailEnd/>
          </a:ln>
        </p:spPr>
      </p:pic>
      <p:pic>
        <p:nvPicPr>
          <p:cNvPr id="9" name="Picture 7" descr="ch3fig097"/>
          <p:cNvPicPr>
            <a:picLocks noChangeAspect="1" noChangeArrowheads="1"/>
          </p:cNvPicPr>
          <p:nvPr/>
        </p:nvPicPr>
        <p:blipFill>
          <a:blip r:embed="rId6" cstate="print"/>
          <a:srcRect l="5290" t="941" b="4395"/>
          <a:stretch>
            <a:fillRect/>
          </a:stretch>
        </p:blipFill>
        <p:spPr>
          <a:xfrm>
            <a:off x="304800" y="2286000"/>
            <a:ext cx="5029200" cy="3418769"/>
          </a:xfrm>
          <a:prstGeom prst="rect">
            <a:avLst/>
          </a:prstGeom>
          <a:noFill/>
          <a:ln/>
        </p:spPr>
      </p:pic>
      <p:pic>
        <p:nvPicPr>
          <p:cNvPr id="11" name="Picture 4" descr="ch3fig148"/>
          <p:cNvPicPr>
            <a:picLocks noChangeAspect="1" noChangeArrowheads="1"/>
          </p:cNvPicPr>
          <p:nvPr/>
        </p:nvPicPr>
        <p:blipFill>
          <a:blip r:embed="rId7" cstate="print">
            <a:lum bright="18000" contrast="18000"/>
          </a:blip>
          <a:srcRect/>
          <a:stretch>
            <a:fillRect/>
          </a:stretch>
        </p:blipFill>
        <p:spPr bwMode="auto">
          <a:xfrm>
            <a:off x="234906" y="2286000"/>
            <a:ext cx="5251494" cy="3481387"/>
          </a:xfrm>
          <a:prstGeom prst="rect">
            <a:avLst/>
          </a:prstGeom>
          <a:noFill/>
          <a:ln w="19050">
            <a:solidFill>
              <a:srgbClr val="0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0"/>
          <p:cNvSpPr>
            <a:spLocks noChangeArrowheads="1"/>
          </p:cNvSpPr>
          <p:nvPr/>
        </p:nvSpPr>
        <p:spPr bwMode="auto">
          <a:xfrm>
            <a:off x="6324600" y="838200"/>
            <a:ext cx="2743200" cy="5791200"/>
          </a:xfrm>
          <a:prstGeom prst="rect">
            <a:avLst/>
          </a:prstGeom>
          <a:solidFill>
            <a:srgbClr val="CC3300"/>
          </a:solidFill>
          <a:ln w="9525">
            <a:solidFill>
              <a:schemeClr val="tx1"/>
            </a:solidFill>
            <a:miter lim="800000"/>
            <a:headEnd/>
            <a:tailEnd/>
          </a:ln>
        </p:spPr>
        <p:txBody>
          <a:bodyPr wrap="none" anchor="ctr"/>
          <a:lstStyle/>
          <a:p>
            <a:pPr eaLnBrk="0" hangingPunct="0"/>
            <a:endParaRPr lang="en-US"/>
          </a:p>
        </p:txBody>
      </p:sp>
      <p:sp>
        <p:nvSpPr>
          <p:cNvPr id="25603" name="Rectangle 19"/>
          <p:cNvSpPr>
            <a:spLocks noChangeArrowheads="1"/>
          </p:cNvSpPr>
          <p:nvPr/>
        </p:nvSpPr>
        <p:spPr bwMode="auto">
          <a:xfrm>
            <a:off x="3238500" y="838200"/>
            <a:ext cx="2514600" cy="5867400"/>
          </a:xfrm>
          <a:prstGeom prst="rect">
            <a:avLst/>
          </a:prstGeom>
          <a:solidFill>
            <a:srgbClr val="FFFF66"/>
          </a:solidFill>
          <a:ln w="9525">
            <a:solidFill>
              <a:schemeClr val="tx1"/>
            </a:solidFill>
            <a:miter lim="800000"/>
            <a:headEnd/>
            <a:tailEnd/>
          </a:ln>
        </p:spPr>
        <p:txBody>
          <a:bodyPr wrap="none" anchor="ctr"/>
          <a:lstStyle/>
          <a:p>
            <a:pPr eaLnBrk="0" hangingPunct="0"/>
            <a:endParaRPr lang="en-US"/>
          </a:p>
        </p:txBody>
      </p:sp>
      <p:sp>
        <p:nvSpPr>
          <p:cNvPr id="25604" name="Rectangle 18"/>
          <p:cNvSpPr>
            <a:spLocks noChangeArrowheads="1"/>
          </p:cNvSpPr>
          <p:nvPr/>
        </p:nvSpPr>
        <p:spPr bwMode="auto">
          <a:xfrm>
            <a:off x="228600" y="838200"/>
            <a:ext cx="2514600" cy="58166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25605" name="Rectangle 4"/>
          <p:cNvSpPr>
            <a:spLocks noChangeArrowheads="1"/>
          </p:cNvSpPr>
          <p:nvPr/>
        </p:nvSpPr>
        <p:spPr bwMode="auto">
          <a:xfrm>
            <a:off x="304800" y="965200"/>
            <a:ext cx="2362200" cy="1066800"/>
          </a:xfrm>
          <a:prstGeom prst="rect">
            <a:avLst/>
          </a:prstGeom>
          <a:noFill/>
          <a:ln w="9525">
            <a:noFill/>
            <a:miter lim="800000"/>
            <a:headEnd/>
            <a:tailEnd/>
          </a:ln>
        </p:spPr>
        <p:txBody>
          <a:bodyPr>
            <a:spAutoFit/>
          </a:bodyPr>
          <a:lstStyle/>
          <a:p>
            <a:pPr algn="ctr" eaLnBrk="0" hangingPunct="0"/>
            <a:r>
              <a:rPr lang="en-US" sz="2400" b="1">
                <a:solidFill>
                  <a:srgbClr val="000000"/>
                </a:solidFill>
              </a:rPr>
              <a:t>&lt;50% </a:t>
            </a:r>
          </a:p>
          <a:p>
            <a:pPr algn="ctr" eaLnBrk="0" hangingPunct="0"/>
            <a:r>
              <a:rPr lang="en-US" sz="2000" b="1"/>
              <a:t>HIGH</a:t>
            </a:r>
            <a:r>
              <a:rPr lang="en-US" sz="2000"/>
              <a:t> chance </a:t>
            </a:r>
          </a:p>
          <a:p>
            <a:pPr algn="ctr" eaLnBrk="0" hangingPunct="0"/>
            <a:r>
              <a:rPr lang="en-US" sz="2000"/>
              <a:t>of survival</a:t>
            </a:r>
          </a:p>
        </p:txBody>
      </p:sp>
      <p:pic>
        <p:nvPicPr>
          <p:cNvPr id="25606" name="Picture 5"/>
          <p:cNvPicPr>
            <a:picLocks noChangeAspect="1" noChangeArrowheads="1"/>
          </p:cNvPicPr>
          <p:nvPr/>
        </p:nvPicPr>
        <p:blipFill>
          <a:blip r:embed="rId3" cstate="print"/>
          <a:srcRect/>
          <a:stretch>
            <a:fillRect/>
          </a:stretch>
        </p:blipFill>
        <p:spPr bwMode="auto">
          <a:xfrm>
            <a:off x="381000" y="2159000"/>
            <a:ext cx="2209800" cy="2089150"/>
          </a:xfrm>
          <a:prstGeom prst="rect">
            <a:avLst/>
          </a:prstGeom>
          <a:noFill/>
          <a:ln w="9525">
            <a:solidFill>
              <a:srgbClr val="000000"/>
            </a:solidFill>
            <a:miter lim="800000"/>
            <a:headEnd/>
            <a:tailEnd/>
          </a:ln>
        </p:spPr>
      </p:pic>
      <p:pic>
        <p:nvPicPr>
          <p:cNvPr id="25607" name="Picture 6"/>
          <p:cNvPicPr>
            <a:picLocks noChangeAspect="1" noChangeArrowheads="1"/>
          </p:cNvPicPr>
          <p:nvPr/>
        </p:nvPicPr>
        <p:blipFill>
          <a:blip r:embed="rId4" cstate="print"/>
          <a:srcRect/>
          <a:stretch>
            <a:fillRect/>
          </a:stretch>
        </p:blipFill>
        <p:spPr bwMode="auto">
          <a:xfrm>
            <a:off x="393700" y="4443413"/>
            <a:ext cx="2182813" cy="2157412"/>
          </a:xfrm>
          <a:prstGeom prst="rect">
            <a:avLst/>
          </a:prstGeom>
          <a:noFill/>
          <a:ln w="9525">
            <a:solidFill>
              <a:srgbClr val="000000"/>
            </a:solidFill>
            <a:miter lim="800000"/>
            <a:headEnd/>
            <a:tailEnd/>
          </a:ln>
        </p:spPr>
      </p:pic>
      <p:sp>
        <p:nvSpPr>
          <p:cNvPr id="25608" name="Text Box 7"/>
          <p:cNvSpPr txBox="1">
            <a:spLocks noChangeArrowheads="1"/>
          </p:cNvSpPr>
          <p:nvPr/>
        </p:nvSpPr>
        <p:spPr bwMode="auto">
          <a:xfrm>
            <a:off x="330200" y="2146300"/>
            <a:ext cx="2514600" cy="366713"/>
          </a:xfrm>
          <a:prstGeom prst="rect">
            <a:avLst/>
          </a:prstGeom>
          <a:noFill/>
          <a:ln w="9525">
            <a:noFill/>
            <a:miter lim="800000"/>
            <a:headEnd/>
            <a:tailEnd/>
          </a:ln>
        </p:spPr>
        <p:txBody>
          <a:bodyPr>
            <a:spAutoFit/>
          </a:bodyPr>
          <a:lstStyle/>
          <a:p>
            <a:pPr eaLnBrk="0" hangingPunct="0">
              <a:spcBef>
                <a:spcPct val="50000"/>
              </a:spcBef>
            </a:pPr>
            <a:r>
              <a:rPr lang="en-US" b="1">
                <a:solidFill>
                  <a:schemeClr val="bg1"/>
                </a:solidFill>
              </a:rPr>
              <a:t>Maple 35%</a:t>
            </a:r>
          </a:p>
        </p:txBody>
      </p:sp>
      <p:sp>
        <p:nvSpPr>
          <p:cNvPr id="25609" name="Text Box 8"/>
          <p:cNvSpPr txBox="1">
            <a:spLocks noChangeArrowheads="1"/>
          </p:cNvSpPr>
          <p:nvPr/>
        </p:nvSpPr>
        <p:spPr bwMode="auto">
          <a:xfrm>
            <a:off x="317500" y="4381500"/>
            <a:ext cx="1981200" cy="366713"/>
          </a:xfrm>
          <a:prstGeom prst="rect">
            <a:avLst/>
          </a:prstGeom>
          <a:noFill/>
          <a:ln w="9525">
            <a:noFill/>
            <a:miter lim="800000"/>
            <a:headEnd/>
            <a:tailEnd/>
          </a:ln>
        </p:spPr>
        <p:txBody>
          <a:bodyPr>
            <a:spAutoFit/>
          </a:bodyPr>
          <a:lstStyle/>
          <a:p>
            <a:pPr eaLnBrk="0" hangingPunct="0">
              <a:spcBef>
                <a:spcPct val="50000"/>
              </a:spcBef>
            </a:pPr>
            <a:r>
              <a:rPr lang="en-US" b="1">
                <a:solidFill>
                  <a:srgbClr val="A50021"/>
                </a:solidFill>
              </a:rPr>
              <a:t>Birch 40%</a:t>
            </a:r>
          </a:p>
        </p:txBody>
      </p:sp>
      <p:pic>
        <p:nvPicPr>
          <p:cNvPr id="25610" name="Picture 9"/>
          <p:cNvPicPr>
            <a:picLocks noChangeAspect="1" noChangeArrowheads="1"/>
          </p:cNvPicPr>
          <p:nvPr/>
        </p:nvPicPr>
        <p:blipFill>
          <a:blip r:embed="rId5" cstate="print"/>
          <a:srcRect/>
          <a:stretch>
            <a:fillRect/>
          </a:stretch>
        </p:blipFill>
        <p:spPr bwMode="auto">
          <a:xfrm>
            <a:off x="3352800" y="2209800"/>
            <a:ext cx="2286000" cy="2160588"/>
          </a:xfrm>
          <a:prstGeom prst="rect">
            <a:avLst/>
          </a:prstGeom>
          <a:noFill/>
          <a:ln w="9525">
            <a:solidFill>
              <a:srgbClr val="000000"/>
            </a:solidFill>
            <a:miter lim="800000"/>
            <a:headEnd/>
            <a:tailEnd/>
          </a:ln>
        </p:spPr>
      </p:pic>
      <p:pic>
        <p:nvPicPr>
          <p:cNvPr id="25611" name="Picture 10"/>
          <p:cNvPicPr>
            <a:picLocks noChangeAspect="1" noChangeArrowheads="1"/>
          </p:cNvPicPr>
          <p:nvPr/>
        </p:nvPicPr>
        <p:blipFill>
          <a:blip r:embed="rId6" cstate="print"/>
          <a:srcRect/>
          <a:stretch>
            <a:fillRect/>
          </a:stretch>
        </p:blipFill>
        <p:spPr bwMode="auto">
          <a:xfrm>
            <a:off x="3314700" y="4494213"/>
            <a:ext cx="2362200" cy="2135187"/>
          </a:xfrm>
          <a:prstGeom prst="rect">
            <a:avLst/>
          </a:prstGeom>
          <a:noFill/>
          <a:ln w="9525">
            <a:solidFill>
              <a:srgbClr val="000000"/>
            </a:solidFill>
            <a:miter lim="800000"/>
            <a:headEnd/>
            <a:tailEnd/>
          </a:ln>
        </p:spPr>
      </p:pic>
      <p:pic>
        <p:nvPicPr>
          <p:cNvPr id="25612" name="Picture 11"/>
          <p:cNvPicPr>
            <a:picLocks noChangeAspect="1" noChangeArrowheads="1"/>
          </p:cNvPicPr>
          <p:nvPr/>
        </p:nvPicPr>
        <p:blipFill>
          <a:blip r:embed="rId7" cstate="print"/>
          <a:srcRect/>
          <a:stretch>
            <a:fillRect/>
          </a:stretch>
        </p:blipFill>
        <p:spPr bwMode="auto">
          <a:xfrm>
            <a:off x="6400800" y="2209800"/>
            <a:ext cx="2590800" cy="2051050"/>
          </a:xfrm>
          <a:prstGeom prst="rect">
            <a:avLst/>
          </a:prstGeom>
          <a:noFill/>
          <a:ln w="9525">
            <a:solidFill>
              <a:srgbClr val="000000"/>
            </a:solidFill>
            <a:miter lim="800000"/>
            <a:headEnd/>
            <a:tailEnd/>
          </a:ln>
        </p:spPr>
      </p:pic>
      <p:pic>
        <p:nvPicPr>
          <p:cNvPr id="25613" name="Picture 12"/>
          <p:cNvPicPr>
            <a:picLocks noChangeAspect="1" noChangeArrowheads="1"/>
          </p:cNvPicPr>
          <p:nvPr/>
        </p:nvPicPr>
        <p:blipFill>
          <a:blip r:embed="rId8" cstate="print"/>
          <a:srcRect r="2856"/>
          <a:stretch>
            <a:fillRect/>
          </a:stretch>
        </p:blipFill>
        <p:spPr bwMode="auto">
          <a:xfrm>
            <a:off x="6400800" y="4419600"/>
            <a:ext cx="2590800" cy="2125663"/>
          </a:xfrm>
          <a:prstGeom prst="rect">
            <a:avLst/>
          </a:prstGeom>
          <a:noFill/>
          <a:ln w="9525">
            <a:solidFill>
              <a:srgbClr val="000000"/>
            </a:solidFill>
            <a:miter lim="800000"/>
            <a:headEnd/>
            <a:tailEnd/>
          </a:ln>
        </p:spPr>
      </p:pic>
      <p:sp>
        <p:nvSpPr>
          <p:cNvPr id="25614" name="Text Box 13"/>
          <p:cNvSpPr txBox="1">
            <a:spLocks noChangeArrowheads="1"/>
          </p:cNvSpPr>
          <p:nvPr/>
        </p:nvSpPr>
        <p:spPr bwMode="auto">
          <a:xfrm>
            <a:off x="3352800" y="2209800"/>
            <a:ext cx="2057400" cy="366713"/>
          </a:xfrm>
          <a:prstGeom prst="rect">
            <a:avLst/>
          </a:prstGeom>
          <a:noFill/>
          <a:ln w="9525">
            <a:noFill/>
            <a:miter lim="800000"/>
            <a:headEnd/>
            <a:tailEnd/>
          </a:ln>
        </p:spPr>
        <p:txBody>
          <a:bodyPr>
            <a:spAutoFit/>
          </a:bodyPr>
          <a:lstStyle/>
          <a:p>
            <a:pPr eaLnBrk="0" hangingPunct="0">
              <a:spcBef>
                <a:spcPct val="50000"/>
              </a:spcBef>
            </a:pPr>
            <a:r>
              <a:rPr lang="en-US" b="1">
                <a:solidFill>
                  <a:schemeClr val="bg1"/>
                </a:solidFill>
              </a:rPr>
              <a:t>50%</a:t>
            </a:r>
          </a:p>
        </p:txBody>
      </p:sp>
      <p:sp>
        <p:nvSpPr>
          <p:cNvPr id="25615" name="Text Box 14"/>
          <p:cNvSpPr txBox="1">
            <a:spLocks noChangeArrowheads="1"/>
          </p:cNvSpPr>
          <p:nvPr/>
        </p:nvSpPr>
        <p:spPr bwMode="auto">
          <a:xfrm>
            <a:off x="3352800" y="4494213"/>
            <a:ext cx="762000" cy="366712"/>
          </a:xfrm>
          <a:prstGeom prst="rect">
            <a:avLst/>
          </a:prstGeom>
          <a:noFill/>
          <a:ln w="9525">
            <a:noFill/>
            <a:miter lim="800000"/>
            <a:headEnd/>
            <a:tailEnd/>
          </a:ln>
        </p:spPr>
        <p:txBody>
          <a:bodyPr>
            <a:spAutoFit/>
          </a:bodyPr>
          <a:lstStyle/>
          <a:p>
            <a:pPr eaLnBrk="0" hangingPunct="0">
              <a:spcBef>
                <a:spcPct val="50000"/>
              </a:spcBef>
            </a:pPr>
            <a:r>
              <a:rPr lang="en-US" b="1">
                <a:solidFill>
                  <a:srgbClr val="A50021"/>
                </a:solidFill>
              </a:rPr>
              <a:t>65%</a:t>
            </a:r>
          </a:p>
        </p:txBody>
      </p:sp>
      <p:sp>
        <p:nvSpPr>
          <p:cNvPr id="25616" name="Text Box 15"/>
          <p:cNvSpPr txBox="1">
            <a:spLocks noChangeArrowheads="1"/>
          </p:cNvSpPr>
          <p:nvPr/>
        </p:nvSpPr>
        <p:spPr bwMode="auto">
          <a:xfrm>
            <a:off x="6400800" y="2209800"/>
            <a:ext cx="1066800" cy="366713"/>
          </a:xfrm>
          <a:prstGeom prst="rect">
            <a:avLst/>
          </a:prstGeom>
          <a:noFill/>
          <a:ln w="9525">
            <a:noFill/>
            <a:miter lim="800000"/>
            <a:headEnd/>
            <a:tailEnd/>
          </a:ln>
        </p:spPr>
        <p:txBody>
          <a:bodyPr>
            <a:spAutoFit/>
          </a:bodyPr>
          <a:lstStyle/>
          <a:p>
            <a:pPr eaLnBrk="0" hangingPunct="0">
              <a:spcBef>
                <a:spcPct val="50000"/>
              </a:spcBef>
            </a:pPr>
            <a:r>
              <a:rPr lang="en-US" b="1">
                <a:solidFill>
                  <a:schemeClr val="bg1"/>
                </a:solidFill>
              </a:rPr>
              <a:t>80%</a:t>
            </a:r>
          </a:p>
        </p:txBody>
      </p:sp>
      <p:sp>
        <p:nvSpPr>
          <p:cNvPr id="25617" name="Rectangle 16"/>
          <p:cNvSpPr>
            <a:spLocks noChangeArrowheads="1"/>
          </p:cNvSpPr>
          <p:nvPr/>
        </p:nvSpPr>
        <p:spPr bwMode="auto">
          <a:xfrm>
            <a:off x="3200400" y="889000"/>
            <a:ext cx="2590800" cy="1371600"/>
          </a:xfrm>
          <a:prstGeom prst="rect">
            <a:avLst/>
          </a:prstGeom>
          <a:noFill/>
          <a:ln w="9525">
            <a:noFill/>
            <a:miter lim="800000"/>
            <a:headEnd/>
            <a:tailEnd/>
          </a:ln>
        </p:spPr>
        <p:txBody>
          <a:bodyPr>
            <a:spAutoFit/>
          </a:bodyPr>
          <a:lstStyle/>
          <a:p>
            <a:pPr algn="ctr" eaLnBrk="0" hangingPunct="0"/>
            <a:r>
              <a:rPr lang="en-US" sz="2400" b="1">
                <a:solidFill>
                  <a:srgbClr val="000000"/>
                </a:solidFill>
              </a:rPr>
              <a:t>= 50 – 75% </a:t>
            </a:r>
          </a:p>
          <a:p>
            <a:pPr algn="ctr" eaLnBrk="0" hangingPunct="0"/>
            <a:r>
              <a:rPr lang="en-US" sz="2000">
                <a:solidFill>
                  <a:srgbClr val="000000"/>
                </a:solidFill>
              </a:rPr>
              <a:t>Survive with </a:t>
            </a:r>
            <a:r>
              <a:rPr lang="en-US" sz="2000" b="1">
                <a:solidFill>
                  <a:srgbClr val="000000"/>
                </a:solidFill>
              </a:rPr>
              <a:t>varying degrees</a:t>
            </a:r>
            <a:r>
              <a:rPr lang="en-US" sz="2000">
                <a:solidFill>
                  <a:srgbClr val="000000"/>
                </a:solidFill>
              </a:rPr>
              <a:t> </a:t>
            </a:r>
          </a:p>
          <a:p>
            <a:pPr algn="ctr" eaLnBrk="0" hangingPunct="0"/>
            <a:r>
              <a:rPr lang="en-US" sz="2000">
                <a:solidFill>
                  <a:srgbClr val="000000"/>
                </a:solidFill>
              </a:rPr>
              <a:t>of defects</a:t>
            </a:r>
          </a:p>
        </p:txBody>
      </p:sp>
      <p:sp>
        <p:nvSpPr>
          <p:cNvPr id="25618" name="Rectangle 17"/>
          <p:cNvSpPr>
            <a:spLocks noChangeArrowheads="1"/>
          </p:cNvSpPr>
          <p:nvPr/>
        </p:nvSpPr>
        <p:spPr bwMode="auto">
          <a:xfrm>
            <a:off x="6400800" y="965200"/>
            <a:ext cx="2590800" cy="1066800"/>
          </a:xfrm>
          <a:prstGeom prst="rect">
            <a:avLst/>
          </a:prstGeom>
          <a:noFill/>
          <a:ln w="9525">
            <a:noFill/>
            <a:miter lim="800000"/>
            <a:headEnd/>
            <a:tailEnd/>
          </a:ln>
        </p:spPr>
        <p:txBody>
          <a:bodyPr>
            <a:spAutoFit/>
          </a:bodyPr>
          <a:lstStyle/>
          <a:p>
            <a:pPr algn="ctr" eaLnBrk="0" hangingPunct="0"/>
            <a:r>
              <a:rPr lang="en-US" sz="2400" b="1">
                <a:solidFill>
                  <a:srgbClr val="000000"/>
                </a:solidFill>
              </a:rPr>
              <a:t>&gt;75% </a:t>
            </a:r>
          </a:p>
          <a:p>
            <a:pPr algn="ctr" eaLnBrk="0" hangingPunct="0"/>
            <a:r>
              <a:rPr lang="en-US" sz="2000" b="1"/>
              <a:t>LOW </a:t>
            </a:r>
            <a:r>
              <a:rPr lang="en-US" sz="2000"/>
              <a:t>chance </a:t>
            </a:r>
          </a:p>
          <a:p>
            <a:pPr algn="ctr" eaLnBrk="0" hangingPunct="0"/>
            <a:r>
              <a:rPr lang="en-US" sz="2000"/>
              <a:t>of survival</a:t>
            </a:r>
          </a:p>
        </p:txBody>
      </p:sp>
      <p:sp>
        <p:nvSpPr>
          <p:cNvPr id="25619" name="Text Box 18"/>
          <p:cNvSpPr txBox="1">
            <a:spLocks noChangeArrowheads="1"/>
          </p:cNvSpPr>
          <p:nvPr/>
        </p:nvSpPr>
        <p:spPr bwMode="auto">
          <a:xfrm>
            <a:off x="127000" y="44450"/>
            <a:ext cx="8864600" cy="641350"/>
          </a:xfrm>
          <a:prstGeom prst="rect">
            <a:avLst/>
          </a:prstGeom>
          <a:noFill/>
          <a:ln w="9525">
            <a:noFill/>
            <a:miter lim="800000"/>
            <a:headEnd/>
            <a:tailEnd/>
          </a:ln>
        </p:spPr>
        <p:txBody>
          <a:bodyPr>
            <a:spAutoFit/>
          </a:bodyPr>
          <a:lstStyle/>
          <a:p>
            <a:pPr algn="ctr" eaLnBrk="0" hangingPunct="0">
              <a:spcBef>
                <a:spcPct val="50000"/>
              </a:spcBef>
            </a:pPr>
            <a:r>
              <a:rPr lang="en-US" sz="3600" b="1" dirty="0">
                <a:solidFill>
                  <a:srgbClr val="D4EE80"/>
                </a:solidFill>
              </a:rPr>
              <a:t> </a:t>
            </a:r>
            <a:r>
              <a:rPr lang="en-US" sz="3600" b="1" dirty="0">
                <a:solidFill>
                  <a:srgbClr val="92D050"/>
                </a:solidFill>
                <a:latin typeface="+mj-lt"/>
              </a:rPr>
              <a:t>% CROWN DAMAGE vs. Survival</a:t>
            </a:r>
          </a:p>
        </p:txBody>
      </p:sp>
      <p:sp>
        <p:nvSpPr>
          <p:cNvPr id="25620" name="Text Box 14"/>
          <p:cNvSpPr txBox="1">
            <a:spLocks noChangeArrowheads="1"/>
          </p:cNvSpPr>
          <p:nvPr/>
        </p:nvSpPr>
        <p:spPr bwMode="auto">
          <a:xfrm>
            <a:off x="6400800" y="4419600"/>
            <a:ext cx="762000" cy="366713"/>
          </a:xfrm>
          <a:prstGeom prst="rect">
            <a:avLst/>
          </a:prstGeom>
          <a:noFill/>
          <a:ln w="9525">
            <a:noFill/>
            <a:miter lim="800000"/>
            <a:headEnd/>
            <a:tailEnd/>
          </a:ln>
        </p:spPr>
        <p:txBody>
          <a:bodyPr>
            <a:spAutoFit/>
          </a:bodyPr>
          <a:lstStyle/>
          <a:p>
            <a:pPr eaLnBrk="0" hangingPunct="0">
              <a:spcBef>
                <a:spcPct val="50000"/>
              </a:spcBef>
            </a:pPr>
            <a:r>
              <a:rPr lang="en-US" b="1">
                <a:solidFill>
                  <a:srgbClr val="A50021"/>
                </a:solidFill>
              </a:rPr>
              <a:t>85%</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60" name="Rectangle 4"/>
          <p:cNvSpPr>
            <a:spLocks noGrp="1" noChangeArrowheads="1"/>
          </p:cNvSpPr>
          <p:nvPr>
            <p:ph type="title" idx="4294967295"/>
          </p:nvPr>
        </p:nvSpPr>
        <p:spPr>
          <a:xfrm>
            <a:off x="381000" y="533400"/>
            <a:ext cx="6527800" cy="842963"/>
          </a:xfrm>
        </p:spPr>
        <p:txBody>
          <a:bodyPr lIns="92075" tIns="46038" rIns="92075" bIns="46038"/>
          <a:lstStyle/>
          <a:p>
            <a:pPr algn="l" eaLnBrk="1" hangingPunct="1">
              <a:defRPr/>
            </a:pPr>
            <a:r>
              <a:rPr lang="en-US" dirty="0" smtClean="0">
                <a:solidFill>
                  <a:srgbClr val="92D050"/>
                </a:solidFill>
                <a:effectLst>
                  <a:outerShdw blurRad="38100" dist="38100" dir="2700000" algn="tl">
                    <a:srgbClr val="000000"/>
                  </a:outerShdw>
                </a:effectLst>
              </a:rPr>
              <a:t>FS: Risk Rating</a:t>
            </a:r>
          </a:p>
        </p:txBody>
      </p:sp>
      <p:sp>
        <p:nvSpPr>
          <p:cNvPr id="26627" name="Rectangle 6"/>
          <p:cNvSpPr>
            <a:spLocks noChangeArrowheads="1"/>
          </p:cNvSpPr>
          <p:nvPr/>
        </p:nvSpPr>
        <p:spPr bwMode="auto">
          <a:xfrm>
            <a:off x="2889250" y="2225675"/>
            <a:ext cx="1614488" cy="1447800"/>
          </a:xfrm>
          <a:prstGeom prst="rect">
            <a:avLst/>
          </a:prstGeom>
          <a:noFill/>
          <a:ln w="9525">
            <a:noFill/>
            <a:miter lim="800000"/>
            <a:headEnd/>
            <a:tailEnd/>
          </a:ln>
        </p:spPr>
        <p:txBody>
          <a:bodyPr lIns="92075" tIns="46038" rIns="92075" bIns="46038">
            <a:spAutoFit/>
          </a:bodyPr>
          <a:lstStyle/>
          <a:p>
            <a:pPr algn="ctr" defTabSz="341313" eaLnBrk="0" hangingPunct="0">
              <a:lnSpc>
                <a:spcPct val="75000"/>
              </a:lnSpc>
              <a:spcBef>
                <a:spcPct val="50000"/>
              </a:spcBef>
            </a:pPr>
            <a:r>
              <a:rPr lang="en-US" sz="3200" b="1" dirty="0" smtClean="0">
                <a:solidFill>
                  <a:srgbClr val="000000"/>
                </a:solidFill>
                <a:latin typeface="Arial" pitchFamily="34" charset="0"/>
              </a:rPr>
              <a:t>0-3</a:t>
            </a:r>
            <a:endParaRPr lang="en-US" sz="3200" b="1" dirty="0">
              <a:solidFill>
                <a:srgbClr val="000000"/>
              </a:solidFill>
              <a:latin typeface="Arial" pitchFamily="34" charset="0"/>
            </a:endParaRPr>
          </a:p>
          <a:p>
            <a:pPr algn="ctr" defTabSz="341313" eaLnBrk="0" hangingPunct="0">
              <a:lnSpc>
                <a:spcPct val="75000"/>
              </a:lnSpc>
              <a:spcBef>
                <a:spcPct val="50000"/>
              </a:spcBef>
            </a:pPr>
            <a:r>
              <a:rPr lang="en-US" sz="3200" b="1" dirty="0">
                <a:solidFill>
                  <a:srgbClr val="000000"/>
                </a:solidFill>
                <a:latin typeface="Arial" pitchFamily="34" charset="0"/>
              </a:rPr>
              <a:t>Size of Part(s)</a:t>
            </a:r>
          </a:p>
        </p:txBody>
      </p:sp>
      <p:sp>
        <p:nvSpPr>
          <p:cNvPr id="26628" name="Rectangle 7"/>
          <p:cNvSpPr>
            <a:spLocks noChangeArrowheads="1"/>
          </p:cNvSpPr>
          <p:nvPr/>
        </p:nvSpPr>
        <p:spPr bwMode="auto">
          <a:xfrm>
            <a:off x="5173663" y="2225675"/>
            <a:ext cx="1528762" cy="2047875"/>
          </a:xfrm>
          <a:prstGeom prst="rect">
            <a:avLst/>
          </a:prstGeom>
          <a:noFill/>
          <a:ln w="9525">
            <a:noFill/>
            <a:miter lim="800000"/>
            <a:headEnd/>
            <a:tailEnd/>
          </a:ln>
        </p:spPr>
        <p:txBody>
          <a:bodyPr lIns="92075" tIns="46038" rIns="92075" bIns="46038">
            <a:spAutoFit/>
          </a:bodyPr>
          <a:lstStyle/>
          <a:p>
            <a:pPr algn="ctr" defTabSz="800100" eaLnBrk="0" hangingPunct="0">
              <a:lnSpc>
                <a:spcPct val="75000"/>
              </a:lnSpc>
              <a:spcBef>
                <a:spcPct val="50000"/>
              </a:spcBef>
            </a:pPr>
            <a:r>
              <a:rPr lang="en-US" sz="3200" b="1" dirty="0" smtClean="0">
                <a:solidFill>
                  <a:srgbClr val="000000"/>
                </a:solidFill>
                <a:latin typeface="Arial" pitchFamily="34" charset="0"/>
              </a:rPr>
              <a:t>0-3</a:t>
            </a:r>
            <a:endParaRPr lang="en-US" sz="3200" b="1" dirty="0">
              <a:solidFill>
                <a:srgbClr val="000000"/>
              </a:solidFill>
              <a:latin typeface="Arial" pitchFamily="34" charset="0"/>
            </a:endParaRPr>
          </a:p>
          <a:p>
            <a:pPr algn="ctr" defTabSz="800100" eaLnBrk="0" hangingPunct="0">
              <a:lnSpc>
                <a:spcPct val="75000"/>
              </a:lnSpc>
              <a:spcBef>
                <a:spcPct val="50000"/>
              </a:spcBef>
            </a:pPr>
            <a:r>
              <a:rPr lang="en-US" sz="2800" b="1" dirty="0">
                <a:solidFill>
                  <a:srgbClr val="000000"/>
                </a:solidFill>
                <a:latin typeface="Arial" pitchFamily="34" charset="0"/>
              </a:rPr>
              <a:t>Prob. of</a:t>
            </a:r>
            <a:r>
              <a:rPr lang="en-US" sz="3200" b="1" dirty="0">
                <a:solidFill>
                  <a:srgbClr val="000000"/>
                </a:solidFill>
                <a:latin typeface="Arial" pitchFamily="34" charset="0"/>
              </a:rPr>
              <a:t> Target Impact</a:t>
            </a:r>
            <a:r>
              <a:rPr lang="en-US" sz="2000" dirty="0">
                <a:solidFill>
                  <a:srgbClr val="000000"/>
                </a:solidFill>
                <a:latin typeface="Arial" pitchFamily="34" charset="0"/>
              </a:rPr>
              <a:t>	</a:t>
            </a:r>
          </a:p>
        </p:txBody>
      </p:sp>
      <p:sp>
        <p:nvSpPr>
          <p:cNvPr id="26629" name="Line 8"/>
          <p:cNvSpPr>
            <a:spLocks noChangeShapeType="1"/>
          </p:cNvSpPr>
          <p:nvPr/>
        </p:nvSpPr>
        <p:spPr bwMode="auto">
          <a:xfrm>
            <a:off x="760413" y="2668588"/>
            <a:ext cx="1466850" cy="0"/>
          </a:xfrm>
          <a:prstGeom prst="line">
            <a:avLst/>
          </a:prstGeom>
          <a:noFill/>
          <a:ln w="25400">
            <a:solidFill>
              <a:schemeClr val="tx2"/>
            </a:solidFill>
            <a:round/>
            <a:headEnd type="none" w="sm" len="sm"/>
            <a:tailEnd type="none" w="sm" len="sm"/>
          </a:ln>
        </p:spPr>
        <p:txBody>
          <a:bodyPr/>
          <a:lstStyle/>
          <a:p>
            <a:endParaRPr lang="en-US"/>
          </a:p>
        </p:txBody>
      </p:sp>
      <p:sp>
        <p:nvSpPr>
          <p:cNvPr id="26630" name="Line 9"/>
          <p:cNvSpPr>
            <a:spLocks noChangeShapeType="1"/>
          </p:cNvSpPr>
          <p:nvPr/>
        </p:nvSpPr>
        <p:spPr bwMode="auto">
          <a:xfrm>
            <a:off x="2997200" y="2651125"/>
            <a:ext cx="1416050" cy="4763"/>
          </a:xfrm>
          <a:prstGeom prst="line">
            <a:avLst/>
          </a:prstGeom>
          <a:noFill/>
          <a:ln w="25400">
            <a:solidFill>
              <a:schemeClr val="tx2"/>
            </a:solidFill>
            <a:round/>
            <a:headEnd type="none" w="sm" len="sm"/>
            <a:tailEnd type="none" w="sm" len="sm"/>
          </a:ln>
        </p:spPr>
        <p:txBody>
          <a:bodyPr/>
          <a:lstStyle/>
          <a:p>
            <a:endParaRPr lang="en-US"/>
          </a:p>
        </p:txBody>
      </p:sp>
      <p:sp>
        <p:nvSpPr>
          <p:cNvPr id="26631" name="Rectangle 10"/>
          <p:cNvSpPr>
            <a:spLocks noChangeArrowheads="1"/>
          </p:cNvSpPr>
          <p:nvPr/>
        </p:nvSpPr>
        <p:spPr bwMode="auto">
          <a:xfrm>
            <a:off x="2432050" y="2346325"/>
            <a:ext cx="360363" cy="579438"/>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3200" b="1">
                <a:solidFill>
                  <a:schemeClr val="tx2"/>
                </a:solidFill>
                <a:latin typeface="Times New Roman" pitchFamily="18" charset="0"/>
              </a:rPr>
              <a:t>+</a:t>
            </a:r>
          </a:p>
        </p:txBody>
      </p:sp>
      <p:sp>
        <p:nvSpPr>
          <p:cNvPr id="26632" name="Line 11"/>
          <p:cNvSpPr>
            <a:spLocks noChangeShapeType="1"/>
          </p:cNvSpPr>
          <p:nvPr/>
        </p:nvSpPr>
        <p:spPr bwMode="auto">
          <a:xfrm>
            <a:off x="5130800" y="2655888"/>
            <a:ext cx="1422400" cy="0"/>
          </a:xfrm>
          <a:prstGeom prst="line">
            <a:avLst/>
          </a:prstGeom>
          <a:noFill/>
          <a:ln w="25400">
            <a:solidFill>
              <a:schemeClr val="tx2"/>
            </a:solidFill>
            <a:round/>
            <a:headEnd type="none" w="sm" len="sm"/>
            <a:tailEnd type="none" w="sm" len="sm"/>
          </a:ln>
        </p:spPr>
        <p:txBody>
          <a:bodyPr/>
          <a:lstStyle/>
          <a:p>
            <a:endParaRPr lang="en-US"/>
          </a:p>
        </p:txBody>
      </p:sp>
      <p:sp>
        <p:nvSpPr>
          <p:cNvPr id="26633" name="Rectangle 12"/>
          <p:cNvSpPr>
            <a:spLocks noChangeArrowheads="1"/>
          </p:cNvSpPr>
          <p:nvPr/>
        </p:nvSpPr>
        <p:spPr bwMode="auto">
          <a:xfrm>
            <a:off x="4565650" y="2333625"/>
            <a:ext cx="360363" cy="579438"/>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3200" b="1">
                <a:solidFill>
                  <a:schemeClr val="tx2"/>
                </a:solidFill>
                <a:latin typeface="Times New Roman" pitchFamily="18" charset="0"/>
              </a:rPr>
              <a:t>+</a:t>
            </a:r>
          </a:p>
        </p:txBody>
      </p:sp>
      <p:sp>
        <p:nvSpPr>
          <p:cNvPr id="26634" name="Rectangle 13"/>
          <p:cNvSpPr>
            <a:spLocks noChangeArrowheads="1"/>
          </p:cNvSpPr>
          <p:nvPr/>
        </p:nvSpPr>
        <p:spPr bwMode="auto">
          <a:xfrm>
            <a:off x="6775450" y="2346325"/>
            <a:ext cx="436563" cy="579438"/>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3200" b="1">
                <a:solidFill>
                  <a:schemeClr val="tx2"/>
                </a:solidFill>
                <a:latin typeface="Times New Roman" pitchFamily="18" charset="0"/>
              </a:rPr>
              <a:t>=</a:t>
            </a:r>
          </a:p>
        </p:txBody>
      </p:sp>
      <p:sp>
        <p:nvSpPr>
          <p:cNvPr id="26635" name="Rectangle 14"/>
          <p:cNvSpPr>
            <a:spLocks noChangeArrowheads="1"/>
          </p:cNvSpPr>
          <p:nvPr/>
        </p:nvSpPr>
        <p:spPr bwMode="auto">
          <a:xfrm>
            <a:off x="7259638" y="2225675"/>
            <a:ext cx="1808162" cy="1447800"/>
          </a:xfrm>
          <a:prstGeom prst="rect">
            <a:avLst/>
          </a:prstGeom>
          <a:noFill/>
          <a:ln w="9525">
            <a:noFill/>
            <a:miter lim="800000"/>
            <a:headEnd/>
            <a:tailEnd/>
          </a:ln>
        </p:spPr>
        <p:txBody>
          <a:bodyPr lIns="92075" tIns="46038" rIns="92075" bIns="46038">
            <a:spAutoFit/>
          </a:bodyPr>
          <a:lstStyle/>
          <a:p>
            <a:pPr algn="ctr" eaLnBrk="0" hangingPunct="0">
              <a:lnSpc>
                <a:spcPct val="75000"/>
              </a:lnSpc>
              <a:spcBef>
                <a:spcPct val="50000"/>
              </a:spcBef>
            </a:pPr>
            <a:r>
              <a:rPr lang="en-US" sz="3200" b="1" dirty="0" smtClean="0">
                <a:solidFill>
                  <a:srgbClr val="000000"/>
                </a:solidFill>
                <a:latin typeface="Arial" pitchFamily="34" charset="0"/>
              </a:rPr>
              <a:t>0-10</a:t>
            </a:r>
            <a:endParaRPr lang="en-US" sz="3200" b="1" dirty="0">
              <a:solidFill>
                <a:srgbClr val="000000"/>
              </a:solidFill>
              <a:latin typeface="Arial" pitchFamily="34" charset="0"/>
            </a:endParaRPr>
          </a:p>
          <a:p>
            <a:pPr algn="ctr" eaLnBrk="0" hangingPunct="0">
              <a:lnSpc>
                <a:spcPct val="75000"/>
              </a:lnSpc>
              <a:spcBef>
                <a:spcPct val="50000"/>
              </a:spcBef>
            </a:pPr>
            <a:r>
              <a:rPr lang="en-US" sz="3200" b="1" dirty="0">
                <a:solidFill>
                  <a:srgbClr val="000000"/>
                </a:solidFill>
                <a:latin typeface="Arial" pitchFamily="34" charset="0"/>
              </a:rPr>
              <a:t>Risk Rating</a:t>
            </a:r>
          </a:p>
        </p:txBody>
      </p:sp>
      <p:sp>
        <p:nvSpPr>
          <p:cNvPr id="26636" name="Line 15"/>
          <p:cNvSpPr>
            <a:spLocks noChangeShapeType="1"/>
          </p:cNvSpPr>
          <p:nvPr/>
        </p:nvSpPr>
        <p:spPr bwMode="auto">
          <a:xfrm>
            <a:off x="7402513" y="2651125"/>
            <a:ext cx="1447800" cy="0"/>
          </a:xfrm>
          <a:prstGeom prst="line">
            <a:avLst/>
          </a:prstGeom>
          <a:noFill/>
          <a:ln w="25400">
            <a:solidFill>
              <a:schemeClr val="tx2"/>
            </a:solidFill>
            <a:round/>
            <a:headEnd type="none" w="sm" len="sm"/>
            <a:tailEnd type="none" w="sm" len="sm"/>
          </a:ln>
        </p:spPr>
        <p:txBody>
          <a:bodyPr/>
          <a:lstStyle/>
          <a:p>
            <a:endParaRPr lang="en-US"/>
          </a:p>
        </p:txBody>
      </p:sp>
      <p:sp>
        <p:nvSpPr>
          <p:cNvPr id="26637" name="Rectangle 17"/>
          <p:cNvSpPr>
            <a:spLocks noChangeArrowheads="1"/>
          </p:cNvSpPr>
          <p:nvPr/>
        </p:nvSpPr>
        <p:spPr bwMode="auto">
          <a:xfrm>
            <a:off x="498475" y="4327525"/>
            <a:ext cx="2397125" cy="323850"/>
          </a:xfrm>
          <a:prstGeom prst="rect">
            <a:avLst/>
          </a:prstGeom>
          <a:noFill/>
          <a:ln w="9525">
            <a:noFill/>
            <a:miter lim="800000"/>
            <a:headEnd/>
            <a:tailEnd/>
          </a:ln>
        </p:spPr>
        <p:txBody>
          <a:bodyPr lIns="92075" tIns="46038" rIns="92075" bIns="46038">
            <a:spAutoFit/>
          </a:bodyPr>
          <a:lstStyle/>
          <a:p>
            <a:pPr defTabSz="404813" eaLnBrk="0" hangingPunct="0">
              <a:lnSpc>
                <a:spcPct val="75000"/>
              </a:lnSpc>
              <a:spcBef>
                <a:spcPct val="50000"/>
              </a:spcBef>
            </a:pPr>
            <a:endParaRPr lang="en-US" sz="2000" b="1">
              <a:solidFill>
                <a:schemeClr val="tx2"/>
              </a:solidFill>
              <a:latin typeface="Arial" pitchFamily="34" charset="0"/>
            </a:endParaRPr>
          </a:p>
        </p:txBody>
      </p:sp>
      <p:sp>
        <p:nvSpPr>
          <p:cNvPr id="26638" name="Rectangle 6"/>
          <p:cNvSpPr>
            <a:spLocks noChangeArrowheads="1"/>
          </p:cNvSpPr>
          <p:nvPr/>
        </p:nvSpPr>
        <p:spPr bwMode="auto">
          <a:xfrm>
            <a:off x="679450" y="2225675"/>
            <a:ext cx="1614488" cy="1428750"/>
          </a:xfrm>
          <a:prstGeom prst="rect">
            <a:avLst/>
          </a:prstGeom>
          <a:noFill/>
          <a:ln w="9525">
            <a:noFill/>
            <a:miter lim="800000"/>
            <a:headEnd/>
            <a:tailEnd/>
          </a:ln>
        </p:spPr>
        <p:txBody>
          <a:bodyPr lIns="92075" tIns="46038" rIns="92075" bIns="46038">
            <a:spAutoFit/>
          </a:bodyPr>
          <a:lstStyle/>
          <a:p>
            <a:pPr algn="ctr" defTabSz="341313" eaLnBrk="0" hangingPunct="0">
              <a:lnSpc>
                <a:spcPct val="75000"/>
              </a:lnSpc>
              <a:spcBef>
                <a:spcPct val="50000"/>
              </a:spcBef>
            </a:pPr>
            <a:r>
              <a:rPr lang="en-US" sz="3200" b="1">
                <a:solidFill>
                  <a:srgbClr val="000000"/>
                </a:solidFill>
                <a:latin typeface="Arial" pitchFamily="34" charset="0"/>
              </a:rPr>
              <a:t>0-4</a:t>
            </a:r>
          </a:p>
          <a:p>
            <a:pPr algn="ctr" defTabSz="341313" eaLnBrk="0" hangingPunct="0">
              <a:lnSpc>
                <a:spcPct val="35000"/>
              </a:lnSpc>
              <a:spcBef>
                <a:spcPct val="50000"/>
              </a:spcBef>
            </a:pPr>
            <a:endParaRPr lang="en-US" sz="1000" b="1">
              <a:solidFill>
                <a:srgbClr val="000000"/>
              </a:solidFill>
              <a:latin typeface="Arial" pitchFamily="34" charset="0"/>
            </a:endParaRPr>
          </a:p>
          <a:p>
            <a:pPr algn="ctr" defTabSz="341313" eaLnBrk="0" hangingPunct="0">
              <a:lnSpc>
                <a:spcPct val="35000"/>
              </a:lnSpc>
              <a:spcBef>
                <a:spcPct val="50000"/>
              </a:spcBef>
            </a:pPr>
            <a:r>
              <a:rPr lang="en-US" sz="2800" b="1">
                <a:solidFill>
                  <a:srgbClr val="000000"/>
                </a:solidFill>
                <a:latin typeface="Arial" pitchFamily="34" charset="0"/>
              </a:rPr>
              <a:t>Prob. of</a:t>
            </a:r>
          </a:p>
          <a:p>
            <a:pPr algn="ctr" defTabSz="341313" eaLnBrk="0" hangingPunct="0">
              <a:lnSpc>
                <a:spcPct val="35000"/>
              </a:lnSpc>
              <a:spcBef>
                <a:spcPct val="50000"/>
              </a:spcBef>
            </a:pPr>
            <a:r>
              <a:rPr lang="en-US" sz="3200" b="1">
                <a:solidFill>
                  <a:srgbClr val="000000"/>
                </a:solidFill>
                <a:latin typeface="Arial" pitchFamily="34" charset="0"/>
              </a:rPr>
              <a:t>Failure</a:t>
            </a:r>
          </a:p>
        </p:txBody>
      </p:sp>
      <p:sp>
        <p:nvSpPr>
          <p:cNvPr id="26639" name="Rectangle 18"/>
          <p:cNvSpPr>
            <a:spLocks noChangeArrowheads="1"/>
          </p:cNvSpPr>
          <p:nvPr/>
        </p:nvSpPr>
        <p:spPr bwMode="auto">
          <a:xfrm>
            <a:off x="533400" y="4098836"/>
            <a:ext cx="1981200" cy="1200329"/>
          </a:xfrm>
          <a:prstGeom prst="rect">
            <a:avLst/>
          </a:prstGeom>
          <a:noFill/>
          <a:ln w="9525">
            <a:noFill/>
            <a:miter lim="800000"/>
            <a:headEnd/>
            <a:tailEnd/>
          </a:ln>
        </p:spPr>
        <p:txBody>
          <a:bodyPr wrap="square" anchor="ctr">
            <a:spAutoFit/>
          </a:bodyPr>
          <a:lstStyle/>
          <a:p>
            <a:pPr eaLnBrk="0" hangingPunct="0"/>
            <a:r>
              <a:rPr lang="en-US" b="1" dirty="0" smtClean="0">
                <a:effectLst>
                  <a:outerShdw blurRad="38100" dist="38100" dir="2700000" algn="tl">
                    <a:srgbClr val="000000">
                      <a:alpha val="43137"/>
                    </a:srgbClr>
                  </a:outerShdw>
                </a:effectLst>
                <a:latin typeface="+mj-lt"/>
                <a:ea typeface="Times New Roman" pitchFamily="18" charset="0"/>
                <a:cs typeface="Arial" pitchFamily="34" charset="0"/>
              </a:rPr>
              <a:t>1 </a:t>
            </a:r>
            <a:r>
              <a:rPr lang="en-US" b="1" dirty="0">
                <a:effectLst>
                  <a:outerShdw blurRad="38100" dist="38100" dir="2700000" algn="tl">
                    <a:srgbClr val="000000">
                      <a:alpha val="43137"/>
                    </a:srgbClr>
                  </a:outerShdw>
                </a:effectLst>
                <a:latin typeface="+mj-lt"/>
                <a:ea typeface="Times New Roman" pitchFamily="18" charset="0"/>
                <a:cs typeface="Arial" pitchFamily="34" charset="0"/>
              </a:rPr>
              <a:t>- Low</a:t>
            </a:r>
          </a:p>
          <a:p>
            <a:pPr eaLnBrk="0" hangingPunct="0"/>
            <a:r>
              <a:rPr lang="en-US" b="1" dirty="0">
                <a:effectLst>
                  <a:outerShdw blurRad="38100" dist="38100" dir="2700000" algn="tl">
                    <a:srgbClr val="000000">
                      <a:alpha val="43137"/>
                    </a:srgbClr>
                  </a:outerShdw>
                </a:effectLst>
                <a:latin typeface="+mj-lt"/>
                <a:ea typeface="Times New Roman" pitchFamily="18" charset="0"/>
                <a:cs typeface="Arial" pitchFamily="34" charset="0"/>
              </a:rPr>
              <a:t>2 - Moderate </a:t>
            </a:r>
          </a:p>
          <a:p>
            <a:pPr eaLnBrk="0" hangingPunct="0"/>
            <a:r>
              <a:rPr lang="en-US" b="1" dirty="0">
                <a:effectLst>
                  <a:outerShdw blurRad="38100" dist="38100" dir="2700000" algn="tl">
                    <a:srgbClr val="000000">
                      <a:alpha val="43137"/>
                    </a:srgbClr>
                  </a:outerShdw>
                </a:effectLst>
                <a:latin typeface="+mj-lt"/>
                <a:ea typeface="Times New Roman" pitchFamily="18" charset="0"/>
                <a:cs typeface="Arial" pitchFamily="34" charset="0"/>
              </a:rPr>
              <a:t>3 - High</a:t>
            </a:r>
          </a:p>
          <a:p>
            <a:pPr eaLnBrk="0" hangingPunct="0"/>
            <a:r>
              <a:rPr lang="en-US" b="1" dirty="0">
                <a:effectLst>
                  <a:outerShdw blurRad="38100" dist="38100" dir="2700000" algn="tl">
                    <a:srgbClr val="000000">
                      <a:alpha val="43137"/>
                    </a:srgbClr>
                  </a:outerShdw>
                </a:effectLst>
                <a:latin typeface="+mj-lt"/>
                <a:ea typeface="Times New Roman" pitchFamily="18" charset="0"/>
                <a:cs typeface="Arial" pitchFamily="34" charset="0"/>
              </a:rPr>
              <a:t>4 - </a:t>
            </a:r>
            <a:r>
              <a:rPr lang="en-US" b="1" dirty="0" smtClean="0">
                <a:effectLst>
                  <a:outerShdw blurRad="38100" dist="38100" dir="2700000" algn="tl">
                    <a:srgbClr val="000000">
                      <a:alpha val="43137"/>
                    </a:srgbClr>
                  </a:outerShdw>
                </a:effectLst>
                <a:latin typeface="+mj-lt"/>
                <a:ea typeface="Times New Roman" pitchFamily="18" charset="0"/>
                <a:cs typeface="Arial" pitchFamily="34" charset="0"/>
              </a:rPr>
              <a:t>Imminent</a:t>
            </a:r>
            <a:endParaRPr lang="en-US" b="1" dirty="0">
              <a:effectLst>
                <a:outerShdw blurRad="38100" dist="38100" dir="2700000" algn="tl">
                  <a:srgbClr val="000000">
                    <a:alpha val="43137"/>
                  </a:srgbClr>
                </a:outerShdw>
              </a:effectLst>
              <a:latin typeface="+mj-lt"/>
              <a:ea typeface="Times New Roman" pitchFamily="18" charset="0"/>
              <a:cs typeface="Arial" pitchFamily="34" charset="0"/>
            </a:endParaRPr>
          </a:p>
        </p:txBody>
      </p:sp>
      <p:sp>
        <p:nvSpPr>
          <p:cNvPr id="26640" name="Rectangle 19"/>
          <p:cNvSpPr>
            <a:spLocks noChangeArrowheads="1"/>
          </p:cNvSpPr>
          <p:nvPr/>
        </p:nvSpPr>
        <p:spPr bwMode="auto">
          <a:xfrm>
            <a:off x="2895600" y="4285753"/>
            <a:ext cx="2362200" cy="923330"/>
          </a:xfrm>
          <a:prstGeom prst="rect">
            <a:avLst/>
          </a:prstGeom>
          <a:noFill/>
          <a:ln w="9525">
            <a:noFill/>
            <a:miter lim="800000"/>
            <a:headEnd/>
            <a:tailEnd/>
          </a:ln>
        </p:spPr>
        <p:txBody>
          <a:bodyPr anchor="ctr">
            <a:spAutoFit/>
          </a:bodyPr>
          <a:lstStyle/>
          <a:p>
            <a:pPr eaLnBrk="0" hangingPunct="0"/>
            <a:r>
              <a:rPr lang="en-US" b="1" dirty="0" smtClean="0">
                <a:latin typeface="+mj-lt"/>
                <a:ea typeface="Times New Roman" pitchFamily="18" charset="0"/>
                <a:cs typeface="Arial" pitchFamily="34" charset="0"/>
              </a:rPr>
              <a:t>1 </a:t>
            </a:r>
            <a:r>
              <a:rPr lang="en-US" b="1" dirty="0">
                <a:latin typeface="+mj-lt"/>
                <a:ea typeface="Times New Roman" pitchFamily="18" charset="0"/>
                <a:cs typeface="Arial" pitchFamily="34" charset="0"/>
              </a:rPr>
              <a:t>- </a:t>
            </a:r>
            <a:r>
              <a:rPr lang="en-US" b="1" dirty="0" smtClean="0">
                <a:latin typeface="+mj-lt"/>
                <a:ea typeface="Times New Roman" pitchFamily="18" charset="0"/>
                <a:cs typeface="Arial" pitchFamily="34" charset="0"/>
              </a:rPr>
              <a:t>&lt;  </a:t>
            </a:r>
            <a:r>
              <a:rPr lang="en-US" b="1" dirty="0">
                <a:latin typeface="+mj-lt"/>
                <a:ea typeface="Times New Roman" pitchFamily="18" charset="0"/>
                <a:cs typeface="Arial" pitchFamily="34" charset="0"/>
              </a:rPr>
              <a:t>4</a:t>
            </a:r>
            <a:r>
              <a:rPr lang="en-US" b="1" dirty="0" smtClean="0">
                <a:latin typeface="+mj-lt"/>
                <a:ea typeface="Times New Roman" pitchFamily="18" charset="0"/>
                <a:cs typeface="Arial" pitchFamily="34" charset="0"/>
              </a:rPr>
              <a:t>“ </a:t>
            </a:r>
            <a:endParaRPr lang="en-US" b="1" dirty="0">
              <a:latin typeface="+mj-lt"/>
              <a:ea typeface="Times New Roman" pitchFamily="18" charset="0"/>
              <a:cs typeface="Arial" pitchFamily="34" charset="0"/>
            </a:endParaRPr>
          </a:p>
          <a:p>
            <a:pPr eaLnBrk="0" hangingPunct="0"/>
            <a:r>
              <a:rPr lang="en-US" b="1" dirty="0">
                <a:latin typeface="+mj-lt"/>
                <a:ea typeface="Times New Roman" pitchFamily="18" charset="0"/>
                <a:cs typeface="Arial" pitchFamily="34" charset="0"/>
              </a:rPr>
              <a:t>2 - </a:t>
            </a:r>
            <a:r>
              <a:rPr lang="en-US" b="1" dirty="0" smtClean="0">
                <a:latin typeface="+mj-lt"/>
                <a:ea typeface="Times New Roman" pitchFamily="18" charset="0"/>
                <a:cs typeface="Arial" pitchFamily="34" charset="0"/>
              </a:rPr>
              <a:t>4 </a:t>
            </a:r>
            <a:r>
              <a:rPr lang="en-US" b="1" dirty="0">
                <a:latin typeface="+mj-lt"/>
                <a:ea typeface="Times New Roman" pitchFamily="18" charset="0"/>
                <a:cs typeface="Arial" pitchFamily="34" charset="0"/>
              </a:rPr>
              <a:t>to </a:t>
            </a:r>
            <a:r>
              <a:rPr lang="en-US" b="1" dirty="0" smtClean="0">
                <a:latin typeface="+mj-lt"/>
                <a:ea typeface="Times New Roman" pitchFamily="18" charset="0"/>
                <a:cs typeface="Arial" pitchFamily="34" charset="0"/>
              </a:rPr>
              <a:t>20 </a:t>
            </a:r>
            <a:r>
              <a:rPr lang="en-US" b="1" dirty="0">
                <a:latin typeface="+mj-lt"/>
                <a:ea typeface="Times New Roman" pitchFamily="18" charset="0"/>
                <a:cs typeface="Arial" pitchFamily="34" charset="0"/>
              </a:rPr>
              <a:t>“ </a:t>
            </a:r>
          </a:p>
          <a:p>
            <a:pPr eaLnBrk="0" hangingPunct="0"/>
            <a:r>
              <a:rPr lang="en-US" b="1" dirty="0" smtClean="0">
                <a:latin typeface="+mj-lt"/>
                <a:ea typeface="Times New Roman" pitchFamily="18" charset="0"/>
                <a:cs typeface="Arial" pitchFamily="34" charset="0"/>
              </a:rPr>
              <a:t>3 </a:t>
            </a:r>
            <a:r>
              <a:rPr lang="en-US" b="1" dirty="0">
                <a:latin typeface="+mj-lt"/>
                <a:ea typeface="Times New Roman" pitchFamily="18" charset="0"/>
                <a:cs typeface="Arial" pitchFamily="34" charset="0"/>
              </a:rPr>
              <a:t>- </a:t>
            </a:r>
            <a:r>
              <a:rPr lang="en-US" b="1" dirty="0" smtClean="0">
                <a:latin typeface="+mj-lt"/>
                <a:ea typeface="Times New Roman" pitchFamily="18" charset="0"/>
                <a:cs typeface="Arial" pitchFamily="34" charset="0"/>
              </a:rPr>
              <a:t> &gt; 20 </a:t>
            </a:r>
            <a:r>
              <a:rPr lang="en-US" b="1" dirty="0">
                <a:latin typeface="+mj-lt"/>
                <a:ea typeface="Times New Roman" pitchFamily="18" charset="0"/>
                <a:cs typeface="Arial" pitchFamily="34" charset="0"/>
              </a:rPr>
              <a:t>“ </a:t>
            </a:r>
          </a:p>
        </p:txBody>
      </p:sp>
      <p:sp>
        <p:nvSpPr>
          <p:cNvPr id="26641" name="Rectangle 20"/>
          <p:cNvSpPr>
            <a:spLocks noChangeArrowheads="1"/>
          </p:cNvSpPr>
          <p:nvPr/>
        </p:nvSpPr>
        <p:spPr bwMode="auto">
          <a:xfrm>
            <a:off x="4800600" y="4315916"/>
            <a:ext cx="3276600" cy="923330"/>
          </a:xfrm>
          <a:prstGeom prst="rect">
            <a:avLst/>
          </a:prstGeom>
          <a:noFill/>
          <a:ln w="9525">
            <a:noFill/>
            <a:miter lim="800000"/>
            <a:headEnd/>
            <a:tailEnd/>
          </a:ln>
        </p:spPr>
        <p:txBody>
          <a:bodyPr wrap="square" anchor="ctr">
            <a:spAutoFit/>
          </a:bodyPr>
          <a:lstStyle/>
          <a:p>
            <a:pPr indent="457200" eaLnBrk="0" hangingPunct="0"/>
            <a:r>
              <a:rPr lang="en-US" b="1" dirty="0" smtClean="0">
                <a:effectLst>
                  <a:outerShdw blurRad="38100" dist="38100" dir="2700000" algn="tl">
                    <a:srgbClr val="000000">
                      <a:alpha val="43137"/>
                    </a:srgbClr>
                  </a:outerShdw>
                </a:effectLst>
                <a:latin typeface="+mj-lt"/>
                <a:ea typeface="Times New Roman" pitchFamily="18" charset="0"/>
                <a:cs typeface="Arial" pitchFamily="34" charset="0"/>
              </a:rPr>
              <a:t>1 </a:t>
            </a:r>
            <a:r>
              <a:rPr lang="en-US" b="1" dirty="0">
                <a:effectLst>
                  <a:outerShdw blurRad="38100" dist="38100" dir="2700000" algn="tl">
                    <a:srgbClr val="000000">
                      <a:alpha val="43137"/>
                    </a:srgbClr>
                  </a:outerShdw>
                </a:effectLst>
                <a:latin typeface="+mj-lt"/>
                <a:ea typeface="Times New Roman" pitchFamily="18" charset="0"/>
                <a:cs typeface="Arial" pitchFamily="34" charset="0"/>
              </a:rPr>
              <a:t>– Infrequent</a:t>
            </a:r>
          </a:p>
          <a:p>
            <a:pPr indent="457200" eaLnBrk="0" hangingPunct="0"/>
            <a:r>
              <a:rPr lang="en-US" b="1" dirty="0">
                <a:effectLst>
                  <a:outerShdw blurRad="38100" dist="38100" dir="2700000" algn="tl">
                    <a:srgbClr val="000000">
                      <a:alpha val="43137"/>
                    </a:srgbClr>
                  </a:outerShdw>
                </a:effectLst>
                <a:latin typeface="+mj-lt"/>
                <a:ea typeface="Times New Roman" pitchFamily="18" charset="0"/>
                <a:cs typeface="Arial" pitchFamily="34" charset="0"/>
              </a:rPr>
              <a:t>2 - Occasional Use</a:t>
            </a:r>
          </a:p>
          <a:p>
            <a:pPr indent="457200" eaLnBrk="0" hangingPunct="0"/>
            <a:r>
              <a:rPr lang="en-US" b="1" dirty="0">
                <a:effectLst>
                  <a:outerShdw blurRad="38100" dist="38100" dir="2700000" algn="tl">
                    <a:srgbClr val="000000">
                      <a:alpha val="43137"/>
                    </a:srgbClr>
                  </a:outerShdw>
                </a:effectLst>
                <a:latin typeface="+mj-lt"/>
                <a:ea typeface="Times New Roman" pitchFamily="18" charset="0"/>
                <a:cs typeface="Arial" pitchFamily="34" charset="0"/>
              </a:rPr>
              <a:t>3 – </a:t>
            </a:r>
            <a:r>
              <a:rPr lang="en-US" b="1" dirty="0" smtClean="0">
                <a:effectLst>
                  <a:outerShdw blurRad="38100" dist="38100" dir="2700000" algn="tl">
                    <a:srgbClr val="000000">
                      <a:alpha val="43137"/>
                    </a:srgbClr>
                  </a:outerShdw>
                </a:effectLst>
                <a:latin typeface="+mj-lt"/>
                <a:ea typeface="Times New Roman" pitchFamily="18" charset="0"/>
                <a:cs typeface="Arial" pitchFamily="34" charset="0"/>
              </a:rPr>
              <a:t>Frequent</a:t>
            </a:r>
            <a:endParaRPr lang="en-US" b="1" dirty="0">
              <a:effectLst>
                <a:outerShdw blurRad="38100" dist="38100" dir="2700000" algn="tl">
                  <a:srgbClr val="000000">
                    <a:alpha val="43137"/>
                  </a:srgbClr>
                </a:outerShdw>
              </a:effectLst>
              <a:latin typeface="+mj-lt"/>
              <a:ea typeface="Times New Roman" pitchFamily="18" charset="0"/>
              <a:cs typeface="Arial" pitchFamily="34" charset="0"/>
            </a:endParaRP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Line 2"/>
          <p:cNvSpPr>
            <a:spLocks noChangeShapeType="1"/>
          </p:cNvSpPr>
          <p:nvPr/>
        </p:nvSpPr>
        <p:spPr bwMode="auto">
          <a:xfrm>
            <a:off x="3995738" y="5943600"/>
            <a:ext cx="5013325" cy="0"/>
          </a:xfrm>
          <a:prstGeom prst="line">
            <a:avLst/>
          </a:prstGeom>
          <a:noFill/>
          <a:ln w="28575">
            <a:solidFill>
              <a:srgbClr val="FF0033"/>
            </a:solidFill>
            <a:round/>
            <a:headEnd type="none" w="sm" len="sm"/>
            <a:tailEnd type="none" w="sm" len="sm"/>
          </a:ln>
          <a:effectLst/>
        </p:spPr>
        <p:txBody>
          <a:bodyPr/>
          <a:lstStyle/>
          <a:p>
            <a:endParaRPr lang="en-US"/>
          </a:p>
        </p:txBody>
      </p:sp>
      <p:pic>
        <p:nvPicPr>
          <p:cNvPr id="108547" name="Picture 3" descr="LakeIndependence3"/>
          <p:cNvPicPr>
            <a:picLocks noChangeAspect="1" noChangeArrowheads="1"/>
          </p:cNvPicPr>
          <p:nvPr/>
        </p:nvPicPr>
        <p:blipFill>
          <a:blip r:embed="rId3" cstate="print"/>
          <a:srcRect/>
          <a:stretch>
            <a:fillRect/>
          </a:stretch>
        </p:blipFill>
        <p:spPr bwMode="auto">
          <a:xfrm>
            <a:off x="474663" y="762000"/>
            <a:ext cx="3232150" cy="5486400"/>
          </a:xfrm>
          <a:prstGeom prst="rect">
            <a:avLst/>
          </a:prstGeom>
          <a:noFill/>
        </p:spPr>
      </p:pic>
      <p:sp>
        <p:nvSpPr>
          <p:cNvPr id="108548" name="Text Box 4"/>
          <p:cNvSpPr txBox="1">
            <a:spLocks noChangeArrowheads="1"/>
          </p:cNvSpPr>
          <p:nvPr/>
        </p:nvSpPr>
        <p:spPr bwMode="auto">
          <a:xfrm>
            <a:off x="8602663" y="990600"/>
            <a:ext cx="269875" cy="457200"/>
          </a:xfrm>
          <a:prstGeom prst="rect">
            <a:avLst/>
          </a:prstGeom>
          <a:noFill/>
          <a:ln w="12700">
            <a:noFill/>
            <a:miter lim="800000"/>
            <a:headEnd type="none" w="sm" len="sm"/>
            <a:tailEnd type="none" w="sm" len="sm"/>
          </a:ln>
          <a:effectLst/>
        </p:spPr>
        <p:txBody>
          <a:bodyPr>
            <a:spAutoFit/>
          </a:bodyPr>
          <a:lstStyle/>
          <a:p>
            <a:pPr>
              <a:spcBef>
                <a:spcPct val="50000"/>
              </a:spcBef>
            </a:pPr>
            <a:endParaRPr lang="en-US" sz="2400">
              <a:latin typeface="Times New Roman" pitchFamily="18" charset="0"/>
            </a:endParaRPr>
          </a:p>
        </p:txBody>
      </p:sp>
      <p:sp>
        <p:nvSpPr>
          <p:cNvPr id="108549" name="Text Box 5"/>
          <p:cNvSpPr txBox="1">
            <a:spLocks noChangeArrowheads="1"/>
          </p:cNvSpPr>
          <p:nvPr/>
        </p:nvSpPr>
        <p:spPr bwMode="auto">
          <a:xfrm>
            <a:off x="8594725" y="3124200"/>
            <a:ext cx="549275" cy="519113"/>
          </a:xfrm>
          <a:prstGeom prst="rect">
            <a:avLst/>
          </a:prstGeom>
          <a:noFill/>
          <a:ln w="12700">
            <a:noFill/>
            <a:miter lim="800000"/>
            <a:headEnd type="none" w="sm" len="sm"/>
            <a:tailEnd type="none" w="sm" len="sm"/>
          </a:ln>
          <a:effectLst/>
        </p:spPr>
        <p:txBody>
          <a:bodyPr>
            <a:spAutoFit/>
          </a:bodyPr>
          <a:lstStyle/>
          <a:p>
            <a:pPr>
              <a:spcBef>
                <a:spcPct val="50000"/>
              </a:spcBef>
            </a:pPr>
            <a:r>
              <a:rPr lang="en-US" sz="2800">
                <a:solidFill>
                  <a:srgbClr val="FF3300"/>
                </a:solidFill>
                <a:latin typeface="Times New Roman" pitchFamily="18" charset="0"/>
              </a:rPr>
              <a:t>3</a:t>
            </a:r>
          </a:p>
        </p:txBody>
      </p:sp>
      <p:sp>
        <p:nvSpPr>
          <p:cNvPr id="108550" name="Text Box 6"/>
          <p:cNvSpPr txBox="1">
            <a:spLocks noChangeArrowheads="1"/>
          </p:cNvSpPr>
          <p:nvPr/>
        </p:nvSpPr>
        <p:spPr bwMode="auto">
          <a:xfrm>
            <a:off x="8570913" y="4638675"/>
            <a:ext cx="406400" cy="519113"/>
          </a:xfrm>
          <a:prstGeom prst="rect">
            <a:avLst/>
          </a:prstGeom>
          <a:noFill/>
          <a:ln w="12700">
            <a:noFill/>
            <a:miter lim="800000"/>
            <a:headEnd type="none" w="sm" len="sm"/>
            <a:tailEnd type="none" w="sm" len="sm"/>
          </a:ln>
          <a:effectLst/>
        </p:spPr>
        <p:txBody>
          <a:bodyPr>
            <a:spAutoFit/>
          </a:bodyPr>
          <a:lstStyle/>
          <a:p>
            <a:pPr>
              <a:spcBef>
                <a:spcPct val="50000"/>
              </a:spcBef>
            </a:pPr>
            <a:r>
              <a:rPr lang="en-US" sz="2800">
                <a:solidFill>
                  <a:srgbClr val="FF3300"/>
                </a:solidFill>
                <a:latin typeface="Times New Roman" pitchFamily="18" charset="0"/>
              </a:rPr>
              <a:t>2</a:t>
            </a:r>
          </a:p>
        </p:txBody>
      </p:sp>
      <p:sp>
        <p:nvSpPr>
          <p:cNvPr id="108551" name="Text Box 7"/>
          <p:cNvSpPr txBox="1">
            <a:spLocks noChangeArrowheads="1"/>
          </p:cNvSpPr>
          <p:nvPr/>
        </p:nvSpPr>
        <p:spPr bwMode="auto">
          <a:xfrm>
            <a:off x="8366125" y="6172200"/>
            <a:ext cx="541338" cy="519113"/>
          </a:xfrm>
          <a:prstGeom prst="rect">
            <a:avLst/>
          </a:prstGeom>
          <a:noFill/>
          <a:ln w="12700">
            <a:noFill/>
            <a:miter lim="800000"/>
            <a:headEnd type="none" w="sm" len="sm"/>
            <a:tailEnd type="none" w="sm" len="sm"/>
          </a:ln>
          <a:effectLst/>
        </p:spPr>
        <p:txBody>
          <a:bodyPr>
            <a:spAutoFit/>
          </a:bodyPr>
          <a:lstStyle/>
          <a:p>
            <a:pPr>
              <a:spcBef>
                <a:spcPct val="50000"/>
              </a:spcBef>
            </a:pPr>
            <a:r>
              <a:rPr lang="en-US" sz="2800">
                <a:solidFill>
                  <a:srgbClr val="FF3300"/>
                </a:solidFill>
                <a:latin typeface="Times New Roman" pitchFamily="18" charset="0"/>
              </a:rPr>
              <a:t>9</a:t>
            </a:r>
          </a:p>
        </p:txBody>
      </p:sp>
      <p:sp>
        <p:nvSpPr>
          <p:cNvPr id="108552" name="Rectangle 8"/>
          <p:cNvSpPr>
            <a:spLocks noChangeArrowheads="1"/>
          </p:cNvSpPr>
          <p:nvPr/>
        </p:nvSpPr>
        <p:spPr bwMode="auto">
          <a:xfrm>
            <a:off x="4049713" y="390525"/>
            <a:ext cx="3951287" cy="530225"/>
          </a:xfrm>
          <a:prstGeom prst="rect">
            <a:avLst/>
          </a:prstGeom>
          <a:noFill/>
          <a:ln w="12700">
            <a:noFill/>
            <a:miter lim="800000"/>
            <a:headEnd type="none" w="sm" len="sm"/>
            <a:tailEnd type="none" w="sm" len="sm"/>
          </a:ln>
          <a:effectLst/>
        </p:spPr>
        <p:txBody>
          <a:bodyPr wrap="none">
            <a:spAutoFit/>
          </a:bodyPr>
          <a:lstStyle/>
          <a:p>
            <a:pPr>
              <a:lnSpc>
                <a:spcPct val="90000"/>
              </a:lnSpc>
              <a:spcBef>
                <a:spcPct val="50000"/>
              </a:spcBef>
              <a:buSzPct val="100000"/>
            </a:pPr>
            <a:r>
              <a:rPr lang="en-US" sz="3200" b="1">
                <a:solidFill>
                  <a:schemeClr val="tx2"/>
                </a:solidFill>
                <a:latin typeface="Times New Roman" pitchFamily="18" charset="0"/>
              </a:rPr>
              <a:t>Probability of Failure</a:t>
            </a:r>
          </a:p>
        </p:txBody>
      </p:sp>
      <p:sp>
        <p:nvSpPr>
          <p:cNvPr id="108553" name="Rectangle 9"/>
          <p:cNvSpPr>
            <a:spLocks noChangeArrowheads="1"/>
          </p:cNvSpPr>
          <p:nvPr/>
        </p:nvSpPr>
        <p:spPr bwMode="auto">
          <a:xfrm>
            <a:off x="4064000" y="3124200"/>
            <a:ext cx="3430588" cy="519113"/>
          </a:xfrm>
          <a:prstGeom prst="rect">
            <a:avLst/>
          </a:prstGeom>
          <a:noFill/>
          <a:ln w="12700">
            <a:noFill/>
            <a:miter lim="800000"/>
            <a:headEnd type="none" w="sm" len="sm"/>
            <a:tailEnd type="none" w="sm" len="sm"/>
          </a:ln>
          <a:effectLst/>
        </p:spPr>
        <p:txBody>
          <a:bodyPr wrap="none">
            <a:spAutoFit/>
          </a:bodyPr>
          <a:lstStyle/>
          <a:p>
            <a:pPr>
              <a:spcBef>
                <a:spcPct val="50000"/>
              </a:spcBef>
            </a:pPr>
            <a:r>
              <a:rPr lang="en-US" sz="2800" b="1">
                <a:solidFill>
                  <a:schemeClr val="tx2"/>
                </a:solidFill>
                <a:latin typeface="Times New Roman" pitchFamily="18" charset="0"/>
              </a:rPr>
              <a:t>Size of Defective Part</a:t>
            </a:r>
          </a:p>
        </p:txBody>
      </p:sp>
      <p:sp>
        <p:nvSpPr>
          <p:cNvPr id="108554" name="Rectangle 10"/>
          <p:cNvSpPr>
            <a:spLocks noChangeArrowheads="1"/>
          </p:cNvSpPr>
          <p:nvPr/>
        </p:nvSpPr>
        <p:spPr bwMode="auto">
          <a:xfrm>
            <a:off x="4064000" y="4648200"/>
            <a:ext cx="4579938" cy="519113"/>
          </a:xfrm>
          <a:prstGeom prst="rect">
            <a:avLst/>
          </a:prstGeom>
          <a:noFill/>
          <a:ln w="12700">
            <a:noFill/>
            <a:miter lim="800000"/>
            <a:headEnd type="none" w="sm" len="sm"/>
            <a:tailEnd type="none" w="sm" len="sm"/>
          </a:ln>
          <a:effectLst/>
        </p:spPr>
        <p:txBody>
          <a:bodyPr wrap="none">
            <a:spAutoFit/>
          </a:bodyPr>
          <a:lstStyle/>
          <a:p>
            <a:r>
              <a:rPr lang="en-US" sz="2800" b="1">
                <a:solidFill>
                  <a:schemeClr val="tx2"/>
                </a:solidFill>
                <a:effectLst>
                  <a:outerShdw blurRad="38100" dist="38100" dir="2700000" algn="tl">
                    <a:srgbClr val="000000"/>
                  </a:outerShdw>
                </a:effectLst>
                <a:latin typeface="Times New Roman" pitchFamily="18" charset="0"/>
              </a:rPr>
              <a:t>Probability of Target Impact</a:t>
            </a:r>
          </a:p>
        </p:txBody>
      </p:sp>
      <p:sp>
        <p:nvSpPr>
          <p:cNvPr id="108555" name="Rectangle 11"/>
          <p:cNvSpPr>
            <a:spLocks noChangeArrowheads="1"/>
          </p:cNvSpPr>
          <p:nvPr/>
        </p:nvSpPr>
        <p:spPr bwMode="auto">
          <a:xfrm>
            <a:off x="4011613" y="1200150"/>
            <a:ext cx="4572000" cy="1917700"/>
          </a:xfrm>
          <a:prstGeom prst="rect">
            <a:avLst/>
          </a:prstGeom>
          <a:noFill/>
          <a:ln w="12700">
            <a:noFill/>
            <a:miter lim="800000"/>
            <a:headEnd type="none" w="sm" len="sm"/>
            <a:tailEnd type="none" w="sm" len="sm"/>
          </a:ln>
          <a:effectLst/>
        </p:spPr>
        <p:txBody>
          <a:bodyPr>
            <a:spAutoFit/>
          </a:bodyPr>
          <a:lstStyle/>
          <a:p>
            <a:pPr>
              <a:lnSpc>
                <a:spcPct val="90000"/>
              </a:lnSpc>
              <a:spcBef>
                <a:spcPct val="50000"/>
              </a:spcBef>
              <a:buClr>
                <a:srgbClr val="FF0033"/>
              </a:buClr>
              <a:buSzPct val="100000"/>
              <a:buFontTx/>
              <a:buChar char="•"/>
              <a:tabLst>
                <a:tab pos="169863" algn="l"/>
              </a:tabLst>
            </a:pPr>
            <a:r>
              <a:rPr lang="en-US" sz="2400">
                <a:solidFill>
                  <a:schemeClr val="bg1"/>
                </a:solidFill>
                <a:latin typeface="Times New Roman" pitchFamily="18" charset="0"/>
              </a:rPr>
              <a:t> </a:t>
            </a:r>
            <a:r>
              <a:rPr lang="en-US" sz="2400" b="1">
                <a:solidFill>
                  <a:srgbClr val="000000"/>
                </a:solidFill>
                <a:latin typeface="Times New Roman" pitchFamily="18" charset="0"/>
              </a:rPr>
              <a:t>crack with extensive decay and 	cavity</a:t>
            </a:r>
          </a:p>
          <a:p>
            <a:pPr>
              <a:lnSpc>
                <a:spcPct val="90000"/>
              </a:lnSpc>
              <a:spcBef>
                <a:spcPct val="50000"/>
              </a:spcBef>
              <a:buClr>
                <a:srgbClr val="FF0033"/>
              </a:buClr>
              <a:buSzPct val="100000"/>
              <a:buFontTx/>
              <a:buChar char="•"/>
              <a:tabLst>
                <a:tab pos="169863" algn="l"/>
              </a:tabLst>
            </a:pPr>
            <a:r>
              <a:rPr lang="en-US" sz="2400" b="1">
                <a:solidFill>
                  <a:srgbClr val="000000"/>
                </a:solidFill>
                <a:latin typeface="Times New Roman" pitchFamily="18" charset="0"/>
              </a:rPr>
              <a:t> outer shell width below shell 	safety limits (min. ratio: 2”: 6” 	stem diameter)</a:t>
            </a:r>
          </a:p>
        </p:txBody>
      </p:sp>
      <p:sp>
        <p:nvSpPr>
          <p:cNvPr id="108556" name="Rectangle 12"/>
          <p:cNvSpPr>
            <a:spLocks noChangeArrowheads="1"/>
          </p:cNvSpPr>
          <p:nvPr/>
        </p:nvSpPr>
        <p:spPr bwMode="auto">
          <a:xfrm>
            <a:off x="4064000" y="3810000"/>
            <a:ext cx="4089400" cy="457200"/>
          </a:xfrm>
          <a:prstGeom prst="rect">
            <a:avLst/>
          </a:prstGeom>
          <a:noFill/>
          <a:ln w="12700">
            <a:noFill/>
            <a:miter lim="800000"/>
            <a:headEnd type="none" w="sm" len="sm"/>
            <a:tailEnd type="none" w="sm" len="sm"/>
          </a:ln>
          <a:effectLst/>
        </p:spPr>
        <p:txBody>
          <a:bodyPr wrap="none">
            <a:spAutoFit/>
          </a:bodyPr>
          <a:lstStyle/>
          <a:p>
            <a:pPr>
              <a:spcBef>
                <a:spcPct val="20000"/>
              </a:spcBef>
              <a:buClr>
                <a:srgbClr val="FF0033"/>
              </a:buClr>
              <a:buSzPct val="100000"/>
              <a:buFontTx/>
              <a:buChar char="•"/>
            </a:pPr>
            <a:r>
              <a:rPr lang="en-US" sz="2400" b="1">
                <a:solidFill>
                  <a:srgbClr val="000000"/>
                </a:solidFill>
                <a:latin typeface="Times New Roman" pitchFamily="18" charset="0"/>
              </a:rPr>
              <a:t> greater than 20” in diameter</a:t>
            </a:r>
          </a:p>
        </p:txBody>
      </p:sp>
      <p:sp>
        <p:nvSpPr>
          <p:cNvPr id="108557" name="Rectangle 13"/>
          <p:cNvSpPr>
            <a:spLocks noChangeArrowheads="1"/>
          </p:cNvSpPr>
          <p:nvPr/>
        </p:nvSpPr>
        <p:spPr bwMode="auto">
          <a:xfrm>
            <a:off x="4064000" y="5410200"/>
            <a:ext cx="2119313" cy="457200"/>
          </a:xfrm>
          <a:prstGeom prst="rect">
            <a:avLst/>
          </a:prstGeom>
          <a:noFill/>
          <a:ln w="12700">
            <a:noFill/>
            <a:miter lim="800000"/>
            <a:headEnd type="none" w="sm" len="sm"/>
            <a:tailEnd type="none" w="sm" len="sm"/>
          </a:ln>
          <a:effectLst/>
        </p:spPr>
        <p:txBody>
          <a:bodyPr wrap="none">
            <a:spAutoFit/>
          </a:bodyPr>
          <a:lstStyle/>
          <a:p>
            <a:pPr>
              <a:spcBef>
                <a:spcPct val="20000"/>
              </a:spcBef>
              <a:buClr>
                <a:srgbClr val="FF0033"/>
              </a:buClr>
              <a:buSzPct val="100000"/>
              <a:buFontTx/>
              <a:buChar char="•"/>
            </a:pPr>
            <a:r>
              <a:rPr lang="en-US" sz="2400" b="1">
                <a:solidFill>
                  <a:srgbClr val="000000"/>
                </a:solidFill>
                <a:latin typeface="Times New Roman" pitchFamily="18" charset="0"/>
              </a:rPr>
              <a:t> high-use area</a:t>
            </a:r>
          </a:p>
        </p:txBody>
      </p:sp>
      <p:sp>
        <p:nvSpPr>
          <p:cNvPr id="108558" name="Rectangle 14"/>
          <p:cNvSpPr>
            <a:spLocks noChangeArrowheads="1"/>
          </p:cNvSpPr>
          <p:nvPr/>
        </p:nvSpPr>
        <p:spPr bwMode="auto">
          <a:xfrm>
            <a:off x="3995738" y="6172200"/>
            <a:ext cx="1993900" cy="519113"/>
          </a:xfrm>
          <a:prstGeom prst="rect">
            <a:avLst/>
          </a:prstGeom>
          <a:noFill/>
          <a:ln w="12700">
            <a:noFill/>
            <a:miter lim="800000"/>
            <a:headEnd type="none" w="sm" len="sm"/>
            <a:tailEnd type="none" w="sm" len="sm"/>
          </a:ln>
          <a:effectLst/>
        </p:spPr>
        <p:txBody>
          <a:bodyPr wrap="none">
            <a:spAutoFit/>
          </a:bodyPr>
          <a:lstStyle/>
          <a:p>
            <a:r>
              <a:rPr lang="en-US" sz="2800" b="1">
                <a:solidFill>
                  <a:schemeClr val="tx2"/>
                </a:solidFill>
                <a:latin typeface="Times New Roman" pitchFamily="18" charset="0"/>
              </a:rPr>
              <a:t>Risk Rating</a:t>
            </a:r>
          </a:p>
        </p:txBody>
      </p:sp>
      <p:sp>
        <p:nvSpPr>
          <p:cNvPr id="108559" name="Text Box 15"/>
          <p:cNvSpPr txBox="1">
            <a:spLocks noChangeArrowheads="1"/>
          </p:cNvSpPr>
          <p:nvPr/>
        </p:nvSpPr>
        <p:spPr bwMode="auto">
          <a:xfrm>
            <a:off x="8491538" y="431800"/>
            <a:ext cx="404812" cy="519113"/>
          </a:xfrm>
          <a:prstGeom prst="rect">
            <a:avLst/>
          </a:prstGeom>
          <a:noFill/>
          <a:ln w="9525">
            <a:noFill/>
            <a:miter lim="800000"/>
            <a:headEnd/>
            <a:tailEnd/>
          </a:ln>
          <a:effectLst/>
        </p:spPr>
        <p:txBody>
          <a:bodyPr>
            <a:spAutoFit/>
          </a:bodyPr>
          <a:lstStyle/>
          <a:p>
            <a:pPr>
              <a:spcBef>
                <a:spcPct val="50000"/>
              </a:spcBef>
            </a:pPr>
            <a:r>
              <a:rPr lang="en-US" sz="2800">
                <a:solidFill>
                  <a:srgbClr val="FF3300"/>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85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85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85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85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85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85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85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085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85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085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08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autoUpdateAnimBg="0"/>
      <p:bldP spid="108550" grpId="0" autoUpdateAnimBg="0"/>
      <p:bldP spid="108551" grpId="0" autoUpdateAnimBg="0"/>
      <p:bldP spid="108552" grpId="0" autoUpdateAnimBg="0"/>
      <p:bldP spid="108553" grpId="0" autoUpdateAnimBg="0"/>
      <p:bldP spid="108554" grpId="0" autoUpdateAnimBg="0"/>
      <p:bldP spid="108555" grpId="0" autoUpdateAnimBg="0"/>
      <p:bldP spid="108556" grpId="0" autoUpdateAnimBg="0"/>
      <p:bldP spid="108557" grpId="0" autoUpdateAnimBg="0"/>
      <p:bldP spid="108558" grpId="0" autoUpdateAnimBg="0"/>
      <p:bldP spid="108559"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16" name="Rectangle 12"/>
          <p:cNvSpPr>
            <a:spLocks noGrp="1" noChangeArrowheads="1"/>
          </p:cNvSpPr>
          <p:nvPr>
            <p:ph type="title"/>
          </p:nvPr>
        </p:nvSpPr>
        <p:spPr>
          <a:xfrm>
            <a:off x="914400" y="320675"/>
            <a:ext cx="8077200" cy="1431925"/>
          </a:xfrm>
        </p:spPr>
        <p:txBody>
          <a:bodyPr/>
          <a:lstStyle/>
          <a:p>
            <a:pPr eaLnBrk="1" hangingPunct="1">
              <a:defRPr/>
            </a:pPr>
            <a:r>
              <a:rPr lang="en-US" sz="3600" b="1" dirty="0" smtClean="0">
                <a:solidFill>
                  <a:srgbClr val="92D050"/>
                </a:solidFill>
                <a:effectLst>
                  <a:outerShdw blurRad="38100" dist="38100" dir="2700000" algn="tl">
                    <a:srgbClr val="000000">
                      <a:alpha val="43137"/>
                    </a:srgbClr>
                  </a:outerShdw>
                </a:effectLst>
              </a:rPr>
              <a:t>Hazard Limbs</a:t>
            </a:r>
            <a:r>
              <a:rPr lang="en-US" sz="3600" b="1" dirty="0" smtClean="0">
                <a:solidFill>
                  <a:schemeClr val="tx2"/>
                </a:solidFill>
                <a:latin typeface="Arial" charset="0"/>
              </a:rPr>
              <a:t/>
            </a:r>
            <a:br>
              <a:rPr lang="en-US" sz="3600" b="1" dirty="0" smtClean="0">
                <a:solidFill>
                  <a:schemeClr val="tx2"/>
                </a:solidFill>
                <a:latin typeface="Arial" charset="0"/>
              </a:rPr>
            </a:br>
            <a:endParaRPr lang="en-US" sz="3600" b="1" dirty="0" smtClean="0">
              <a:solidFill>
                <a:schemeClr val="tx2"/>
              </a:solidFill>
              <a:latin typeface="Arial" charset="0"/>
            </a:endParaRPr>
          </a:p>
        </p:txBody>
      </p:sp>
      <p:sp>
        <p:nvSpPr>
          <p:cNvPr id="559108" name="Rectangle 4"/>
          <p:cNvSpPr>
            <a:spLocks noGrp="1" noChangeArrowheads="1"/>
          </p:cNvSpPr>
          <p:nvPr>
            <p:ph type="body" sz="half" idx="2"/>
          </p:nvPr>
        </p:nvSpPr>
        <p:spPr>
          <a:xfrm>
            <a:off x="4800600" y="1981200"/>
            <a:ext cx="4343400" cy="3535363"/>
          </a:xfrm>
        </p:spPr>
        <p:txBody>
          <a:bodyPr/>
          <a:lstStyle/>
          <a:p>
            <a:pPr marL="0" indent="0" eaLnBrk="1" hangingPunct="1">
              <a:buFont typeface="Wingdings" pitchFamily="2" charset="2"/>
              <a:buNone/>
              <a:defRPr/>
            </a:pPr>
            <a:r>
              <a:rPr lang="en-US" sz="2800" b="1" dirty="0" smtClean="0">
                <a:latin typeface="Arial" charset="0"/>
              </a:rPr>
              <a:t>Remove broken, hanging stems so that branches do not fall and cause injury.</a:t>
            </a:r>
            <a:br>
              <a:rPr lang="en-US" sz="2800" b="1" dirty="0" smtClean="0">
                <a:latin typeface="Arial" charset="0"/>
              </a:rPr>
            </a:br>
            <a:endParaRPr lang="en-US" sz="2800" b="1" dirty="0" smtClean="0">
              <a:latin typeface="Arial" charset="0"/>
            </a:endParaRPr>
          </a:p>
        </p:txBody>
      </p:sp>
      <p:sp>
        <p:nvSpPr>
          <p:cNvPr id="22532" name="Freeform 5"/>
          <p:cNvSpPr>
            <a:spLocks/>
          </p:cNvSpPr>
          <p:nvPr/>
        </p:nvSpPr>
        <p:spPr bwMode="auto">
          <a:xfrm>
            <a:off x="3124200" y="3657600"/>
            <a:ext cx="88900" cy="381000"/>
          </a:xfrm>
          <a:custGeom>
            <a:avLst/>
            <a:gdLst>
              <a:gd name="T0" fmla="*/ 2147483647 w 56"/>
              <a:gd name="T1" fmla="*/ 2147483647 h 240"/>
              <a:gd name="T2" fmla="*/ 2147483647 w 56"/>
              <a:gd name="T3" fmla="*/ 2147483647 h 240"/>
              <a:gd name="T4" fmla="*/ 2147483647 w 56"/>
              <a:gd name="T5" fmla="*/ 0 h 240"/>
              <a:gd name="T6" fmla="*/ 0 60000 65536"/>
              <a:gd name="T7" fmla="*/ 0 60000 65536"/>
              <a:gd name="T8" fmla="*/ 0 60000 65536"/>
              <a:gd name="T9" fmla="*/ 0 w 56"/>
              <a:gd name="T10" fmla="*/ 0 h 240"/>
              <a:gd name="T11" fmla="*/ 56 w 56"/>
              <a:gd name="T12" fmla="*/ 240 h 240"/>
            </a:gdLst>
            <a:ahLst/>
            <a:cxnLst>
              <a:cxn ang="T6">
                <a:pos x="T0" y="T1"/>
              </a:cxn>
              <a:cxn ang="T7">
                <a:pos x="T2" y="T3"/>
              </a:cxn>
              <a:cxn ang="T8">
                <a:pos x="T4" y="T5"/>
              </a:cxn>
            </a:cxnLst>
            <a:rect l="T9" t="T10" r="T11" b="T12"/>
            <a:pathLst>
              <a:path w="56" h="240">
                <a:moveTo>
                  <a:pt x="8" y="240"/>
                </a:moveTo>
                <a:cubicBezTo>
                  <a:pt x="4" y="188"/>
                  <a:pt x="0" y="136"/>
                  <a:pt x="8" y="96"/>
                </a:cubicBezTo>
                <a:cubicBezTo>
                  <a:pt x="16" y="56"/>
                  <a:pt x="48" y="16"/>
                  <a:pt x="56" y="0"/>
                </a:cubicBezTo>
              </a:path>
            </a:pathLst>
          </a:custGeom>
          <a:noFill/>
          <a:ln w="31750">
            <a:solidFill>
              <a:srgbClr val="FF0000"/>
            </a:solidFill>
            <a:prstDash val="sysDot"/>
            <a:round/>
            <a:headEnd/>
            <a:tailEnd/>
          </a:ln>
        </p:spPr>
        <p:txBody>
          <a:bodyPr/>
          <a:lstStyle/>
          <a:p>
            <a:endParaRPr lang="en-US"/>
          </a:p>
        </p:txBody>
      </p:sp>
      <p:sp>
        <p:nvSpPr>
          <p:cNvPr id="22533" name="Line 9"/>
          <p:cNvSpPr>
            <a:spLocks noChangeShapeType="1"/>
          </p:cNvSpPr>
          <p:nvPr/>
        </p:nvSpPr>
        <p:spPr bwMode="auto">
          <a:xfrm flipH="1" flipV="1">
            <a:off x="3429000" y="3429000"/>
            <a:ext cx="304800" cy="381000"/>
          </a:xfrm>
          <a:prstGeom prst="line">
            <a:avLst/>
          </a:prstGeom>
          <a:noFill/>
          <a:ln w="28575">
            <a:solidFill>
              <a:srgbClr val="FF0000"/>
            </a:solidFill>
            <a:round/>
            <a:headEnd/>
            <a:tailEnd type="triangle" w="med" len="med"/>
          </a:ln>
        </p:spPr>
        <p:txBody>
          <a:bodyPr wrap="none" anchor="ctr"/>
          <a:lstStyle/>
          <a:p>
            <a:endParaRPr lang="en-US"/>
          </a:p>
        </p:txBody>
      </p:sp>
      <p:sp>
        <p:nvSpPr>
          <p:cNvPr id="22534" name="Freeform 10"/>
          <p:cNvSpPr>
            <a:spLocks/>
          </p:cNvSpPr>
          <p:nvPr/>
        </p:nvSpPr>
        <p:spPr bwMode="auto">
          <a:xfrm rot="-6411286">
            <a:off x="1257300" y="3924300"/>
            <a:ext cx="381000" cy="152400"/>
          </a:xfrm>
          <a:custGeom>
            <a:avLst/>
            <a:gdLst>
              <a:gd name="T0" fmla="*/ 0 w 240"/>
              <a:gd name="T1" fmla="*/ 2147483647 h 56"/>
              <a:gd name="T2" fmla="*/ 2147483647 w 240"/>
              <a:gd name="T3" fmla="*/ 2147483647 h 56"/>
              <a:gd name="T4" fmla="*/ 2147483647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28" y="52"/>
                  <a:pt x="56" y="56"/>
                  <a:pt x="96" y="48"/>
                </a:cubicBezTo>
                <a:cubicBezTo>
                  <a:pt x="136" y="40"/>
                  <a:pt x="216" y="8"/>
                  <a:pt x="240" y="0"/>
                </a:cubicBezTo>
              </a:path>
            </a:pathLst>
          </a:custGeom>
          <a:noFill/>
          <a:ln w="31750">
            <a:solidFill>
              <a:srgbClr val="FF0000"/>
            </a:solidFill>
            <a:prstDash val="sysDot"/>
            <a:round/>
            <a:headEnd/>
            <a:tailEnd/>
          </a:ln>
        </p:spPr>
        <p:txBody>
          <a:bodyPr/>
          <a:lstStyle/>
          <a:p>
            <a:endParaRPr lang="en-US"/>
          </a:p>
        </p:txBody>
      </p:sp>
      <p:pic>
        <p:nvPicPr>
          <p:cNvPr id="22536" name="Picture 3" descr="storms 010"/>
          <p:cNvPicPr>
            <a:picLocks noChangeAspect="1" noChangeArrowheads="1"/>
          </p:cNvPicPr>
          <p:nvPr/>
        </p:nvPicPr>
        <p:blipFill>
          <a:blip r:embed="rId3" cstate="print"/>
          <a:srcRect/>
          <a:stretch>
            <a:fillRect/>
          </a:stretch>
        </p:blipFill>
        <p:spPr bwMode="auto">
          <a:xfrm>
            <a:off x="609600" y="1676400"/>
            <a:ext cx="3257550" cy="4343400"/>
          </a:xfrm>
          <a:prstGeom prst="rect">
            <a:avLst/>
          </a:prstGeom>
          <a:noFill/>
          <a:ln w="9525">
            <a:noFill/>
            <a:miter lim="800000"/>
            <a:headEnd/>
            <a:tailEnd/>
          </a:ln>
        </p:spPr>
      </p:pic>
      <p:sp>
        <p:nvSpPr>
          <p:cNvPr id="8" name="TextBox 7"/>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stormtree2"/>
          <p:cNvPicPr>
            <a:picLocks noGrp="1" noChangeAspect="1" noChangeArrowheads="1"/>
          </p:cNvPicPr>
          <p:nvPr>
            <p:ph sz="half" idx="1"/>
          </p:nvPr>
        </p:nvPicPr>
        <p:blipFill>
          <a:blip r:embed="rId3" cstate="print"/>
          <a:srcRect/>
          <a:stretch>
            <a:fillRect/>
          </a:stretch>
        </p:blipFill>
        <p:spPr>
          <a:xfrm>
            <a:off x="228600" y="1371600"/>
            <a:ext cx="4038600" cy="4254500"/>
          </a:xfrm>
          <a:noFill/>
        </p:spPr>
      </p:pic>
      <p:sp>
        <p:nvSpPr>
          <p:cNvPr id="564228" name="Rectangle 4"/>
          <p:cNvSpPr>
            <a:spLocks noGrp="1" noChangeArrowheads="1"/>
          </p:cNvSpPr>
          <p:nvPr>
            <p:ph type="body" sz="half" idx="2"/>
          </p:nvPr>
        </p:nvSpPr>
        <p:spPr>
          <a:xfrm>
            <a:off x="4419600" y="1295400"/>
            <a:ext cx="4495800" cy="2209800"/>
          </a:xfrm>
        </p:spPr>
        <p:txBody>
          <a:bodyPr/>
          <a:lstStyle/>
          <a:p>
            <a:pPr marL="0" indent="0" eaLnBrk="1" hangingPunct="1">
              <a:buFont typeface="Wingdings" pitchFamily="2" charset="2"/>
              <a:buNone/>
              <a:defRPr/>
            </a:pPr>
            <a:r>
              <a:rPr lang="en-US" sz="2800" b="1" dirty="0" smtClean="0">
                <a:solidFill>
                  <a:srgbClr val="D4EE80"/>
                </a:solidFill>
                <a:latin typeface="Arial" charset="0"/>
              </a:rPr>
              <a:t>Make clean cuts on stubs, breaks, and tears.</a:t>
            </a:r>
          </a:p>
          <a:p>
            <a:pPr marL="0" indent="0" eaLnBrk="1" hangingPunct="1">
              <a:lnSpc>
                <a:spcPct val="20000"/>
              </a:lnSpc>
              <a:buFont typeface="Wingdings" pitchFamily="2" charset="2"/>
              <a:buNone/>
              <a:defRPr/>
            </a:pPr>
            <a:endParaRPr lang="en-US" sz="2800" b="1" dirty="0" smtClean="0">
              <a:solidFill>
                <a:srgbClr val="D4EE80"/>
              </a:solidFill>
              <a:latin typeface="Arial" charset="0"/>
            </a:endParaRPr>
          </a:p>
          <a:p>
            <a:pPr marL="0" indent="0" eaLnBrk="1" hangingPunct="1">
              <a:buFont typeface="Wingdings" pitchFamily="2" charset="2"/>
              <a:buNone/>
              <a:defRPr/>
            </a:pPr>
            <a:r>
              <a:rPr lang="en-US" sz="2800" b="1" u="sng" dirty="0" smtClean="0">
                <a:solidFill>
                  <a:srgbClr val="D4EE80"/>
                </a:solidFill>
                <a:latin typeface="Arial" charset="0"/>
              </a:rPr>
              <a:t>Reduce</a:t>
            </a:r>
            <a:r>
              <a:rPr lang="en-US" sz="2800" b="1" dirty="0" smtClean="0">
                <a:solidFill>
                  <a:srgbClr val="D4EE80"/>
                </a:solidFill>
                <a:latin typeface="Arial" charset="0"/>
              </a:rPr>
              <a:t> back to lateral branch if one is present</a:t>
            </a:r>
            <a:r>
              <a:rPr lang="en-US" sz="2800" b="1" dirty="0" smtClean="0">
                <a:solidFill>
                  <a:srgbClr val="D4EE80"/>
                </a:solidFill>
              </a:rPr>
              <a:t>.</a:t>
            </a:r>
          </a:p>
        </p:txBody>
      </p:sp>
      <p:sp>
        <p:nvSpPr>
          <p:cNvPr id="23556" name="Freeform 5"/>
          <p:cNvSpPr>
            <a:spLocks/>
          </p:cNvSpPr>
          <p:nvPr/>
        </p:nvSpPr>
        <p:spPr bwMode="auto">
          <a:xfrm>
            <a:off x="1600200" y="2438400"/>
            <a:ext cx="228600" cy="304800"/>
          </a:xfrm>
          <a:custGeom>
            <a:avLst/>
            <a:gdLst>
              <a:gd name="T0" fmla="*/ 0 w 144"/>
              <a:gd name="T1" fmla="*/ 0 h 192"/>
              <a:gd name="T2" fmla="*/ 2147483647 w 144"/>
              <a:gd name="T3" fmla="*/ 2147483647 h 192"/>
              <a:gd name="T4" fmla="*/ 2147483647 w 144"/>
              <a:gd name="T5" fmla="*/ 2147483647 h 192"/>
              <a:gd name="T6" fmla="*/ 0 60000 65536"/>
              <a:gd name="T7" fmla="*/ 0 60000 65536"/>
              <a:gd name="T8" fmla="*/ 0 60000 65536"/>
              <a:gd name="T9" fmla="*/ 0 w 144"/>
              <a:gd name="T10" fmla="*/ 0 h 192"/>
              <a:gd name="T11" fmla="*/ 144 w 144"/>
              <a:gd name="T12" fmla="*/ 192 h 192"/>
            </a:gdLst>
            <a:ahLst/>
            <a:cxnLst>
              <a:cxn ang="T6">
                <a:pos x="T0" y="T1"/>
              </a:cxn>
              <a:cxn ang="T7">
                <a:pos x="T2" y="T3"/>
              </a:cxn>
              <a:cxn ang="T8">
                <a:pos x="T4" y="T5"/>
              </a:cxn>
            </a:cxnLst>
            <a:rect l="T9" t="T10" r="T11" b="T12"/>
            <a:pathLst>
              <a:path w="144" h="192">
                <a:moveTo>
                  <a:pt x="0" y="0"/>
                </a:moveTo>
                <a:cubicBezTo>
                  <a:pt x="12" y="32"/>
                  <a:pt x="24" y="64"/>
                  <a:pt x="48" y="96"/>
                </a:cubicBezTo>
                <a:cubicBezTo>
                  <a:pt x="72" y="128"/>
                  <a:pt x="128" y="176"/>
                  <a:pt x="144" y="192"/>
                </a:cubicBezTo>
              </a:path>
            </a:pathLst>
          </a:custGeom>
          <a:noFill/>
          <a:ln w="31750">
            <a:solidFill>
              <a:srgbClr val="FF0000"/>
            </a:solidFill>
            <a:prstDash val="sysDot"/>
            <a:round/>
            <a:headEnd/>
            <a:tailEnd/>
          </a:ln>
        </p:spPr>
        <p:txBody>
          <a:bodyPr/>
          <a:lstStyle/>
          <a:p>
            <a:endParaRPr lang="en-US"/>
          </a:p>
        </p:txBody>
      </p:sp>
      <p:sp>
        <p:nvSpPr>
          <p:cNvPr id="23557" name="Freeform 6"/>
          <p:cNvSpPr>
            <a:spLocks/>
          </p:cNvSpPr>
          <p:nvPr/>
        </p:nvSpPr>
        <p:spPr bwMode="auto">
          <a:xfrm>
            <a:off x="2438400" y="2438400"/>
            <a:ext cx="304800" cy="228600"/>
          </a:xfrm>
          <a:custGeom>
            <a:avLst/>
            <a:gdLst>
              <a:gd name="T0" fmla="*/ 0 w 192"/>
              <a:gd name="T1" fmla="*/ 2147483647 h 96"/>
              <a:gd name="T2" fmla="*/ 2147483647 w 192"/>
              <a:gd name="T3" fmla="*/ 0 h 96"/>
              <a:gd name="T4" fmla="*/ 0 60000 65536"/>
              <a:gd name="T5" fmla="*/ 0 60000 65536"/>
              <a:gd name="T6" fmla="*/ 0 w 192"/>
              <a:gd name="T7" fmla="*/ 0 h 96"/>
              <a:gd name="T8" fmla="*/ 192 w 192"/>
              <a:gd name="T9" fmla="*/ 96 h 96"/>
            </a:gdLst>
            <a:ahLst/>
            <a:cxnLst>
              <a:cxn ang="T4">
                <a:pos x="T0" y="T1"/>
              </a:cxn>
              <a:cxn ang="T5">
                <a:pos x="T2" y="T3"/>
              </a:cxn>
            </a:cxnLst>
            <a:rect l="T6" t="T7" r="T8" b="T9"/>
            <a:pathLst>
              <a:path w="192" h="96">
                <a:moveTo>
                  <a:pt x="0" y="96"/>
                </a:moveTo>
                <a:cubicBezTo>
                  <a:pt x="80" y="56"/>
                  <a:pt x="160" y="16"/>
                  <a:pt x="192" y="0"/>
                </a:cubicBezTo>
              </a:path>
            </a:pathLst>
          </a:custGeom>
          <a:noFill/>
          <a:ln w="31750">
            <a:solidFill>
              <a:srgbClr val="FF0000"/>
            </a:solidFill>
            <a:prstDash val="sysDot"/>
            <a:round/>
            <a:headEnd/>
            <a:tailEnd/>
          </a:ln>
        </p:spPr>
        <p:txBody>
          <a:bodyPr/>
          <a:lstStyle/>
          <a:p>
            <a:endParaRPr lang="en-US"/>
          </a:p>
        </p:txBody>
      </p:sp>
      <p:sp>
        <p:nvSpPr>
          <p:cNvPr id="23558" name="Freeform 7"/>
          <p:cNvSpPr>
            <a:spLocks/>
          </p:cNvSpPr>
          <p:nvPr/>
        </p:nvSpPr>
        <p:spPr bwMode="auto">
          <a:xfrm>
            <a:off x="3200400" y="3276600"/>
            <a:ext cx="381000" cy="88900"/>
          </a:xfrm>
          <a:custGeom>
            <a:avLst/>
            <a:gdLst>
              <a:gd name="T0" fmla="*/ 0 w 240"/>
              <a:gd name="T1" fmla="*/ 2147483647 h 56"/>
              <a:gd name="T2" fmla="*/ 2147483647 w 240"/>
              <a:gd name="T3" fmla="*/ 2147483647 h 56"/>
              <a:gd name="T4" fmla="*/ 2147483647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28" y="52"/>
                  <a:pt x="56" y="56"/>
                  <a:pt x="96" y="48"/>
                </a:cubicBezTo>
                <a:cubicBezTo>
                  <a:pt x="136" y="40"/>
                  <a:pt x="216" y="8"/>
                  <a:pt x="240" y="0"/>
                </a:cubicBezTo>
              </a:path>
            </a:pathLst>
          </a:custGeom>
          <a:noFill/>
          <a:ln w="31750">
            <a:solidFill>
              <a:srgbClr val="FF0000"/>
            </a:solidFill>
            <a:prstDash val="sysDot"/>
            <a:round/>
            <a:headEnd/>
            <a:tailEnd/>
          </a:ln>
        </p:spPr>
        <p:txBody>
          <a:bodyPr/>
          <a:lstStyle/>
          <a:p>
            <a:endParaRPr lang="en-US"/>
          </a:p>
        </p:txBody>
      </p:sp>
      <p:sp>
        <p:nvSpPr>
          <p:cNvPr id="23559" name="Freeform 8"/>
          <p:cNvSpPr>
            <a:spLocks/>
          </p:cNvSpPr>
          <p:nvPr/>
        </p:nvSpPr>
        <p:spPr bwMode="auto">
          <a:xfrm>
            <a:off x="1524000" y="3962400"/>
            <a:ext cx="304800" cy="76200"/>
          </a:xfrm>
          <a:custGeom>
            <a:avLst/>
            <a:gdLst>
              <a:gd name="T0" fmla="*/ 2147483647 w 144"/>
              <a:gd name="T1" fmla="*/ 0 h 96"/>
              <a:gd name="T2" fmla="*/ 2147483647 w 144"/>
              <a:gd name="T3" fmla="*/ 2147483647 h 96"/>
              <a:gd name="T4" fmla="*/ 0 w 144"/>
              <a:gd name="T5" fmla="*/ 2147483647 h 96"/>
              <a:gd name="T6" fmla="*/ 0 60000 65536"/>
              <a:gd name="T7" fmla="*/ 0 60000 65536"/>
              <a:gd name="T8" fmla="*/ 0 60000 65536"/>
              <a:gd name="T9" fmla="*/ 0 w 144"/>
              <a:gd name="T10" fmla="*/ 0 h 96"/>
              <a:gd name="T11" fmla="*/ 144 w 144"/>
              <a:gd name="T12" fmla="*/ 96 h 96"/>
            </a:gdLst>
            <a:ahLst/>
            <a:cxnLst>
              <a:cxn ang="T6">
                <a:pos x="T0" y="T1"/>
              </a:cxn>
              <a:cxn ang="T7">
                <a:pos x="T2" y="T3"/>
              </a:cxn>
              <a:cxn ang="T8">
                <a:pos x="T4" y="T5"/>
              </a:cxn>
            </a:cxnLst>
            <a:rect l="T9" t="T10" r="T11" b="T12"/>
            <a:pathLst>
              <a:path w="144" h="96">
                <a:moveTo>
                  <a:pt x="144" y="0"/>
                </a:moveTo>
                <a:cubicBezTo>
                  <a:pt x="132" y="16"/>
                  <a:pt x="120" y="32"/>
                  <a:pt x="96" y="48"/>
                </a:cubicBezTo>
                <a:cubicBezTo>
                  <a:pt x="72" y="64"/>
                  <a:pt x="36" y="80"/>
                  <a:pt x="0" y="96"/>
                </a:cubicBezTo>
              </a:path>
            </a:pathLst>
          </a:custGeom>
          <a:noFill/>
          <a:ln w="31750">
            <a:solidFill>
              <a:srgbClr val="FF0000"/>
            </a:solidFill>
            <a:prstDash val="sysDot"/>
            <a:round/>
            <a:headEnd/>
            <a:tailEnd/>
          </a:ln>
        </p:spPr>
        <p:txBody>
          <a:bodyPr/>
          <a:lstStyle/>
          <a:p>
            <a:endParaRPr lang="en-US"/>
          </a:p>
        </p:txBody>
      </p:sp>
      <p:pic>
        <p:nvPicPr>
          <p:cNvPr id="23560" name="Picture 9" descr="reductionenhanced"/>
          <p:cNvPicPr>
            <a:picLocks noChangeAspect="1" noChangeArrowheads="1"/>
          </p:cNvPicPr>
          <p:nvPr/>
        </p:nvPicPr>
        <p:blipFill>
          <a:blip r:embed="rId4" cstate="print"/>
          <a:srcRect/>
          <a:stretch>
            <a:fillRect/>
          </a:stretch>
        </p:blipFill>
        <p:spPr bwMode="auto">
          <a:xfrm>
            <a:off x="5257800" y="3657600"/>
            <a:ext cx="2743200" cy="2998788"/>
          </a:xfrm>
          <a:prstGeom prst="rect">
            <a:avLst/>
          </a:prstGeom>
          <a:noFill/>
          <a:ln w="9525">
            <a:noFill/>
            <a:miter lim="800000"/>
            <a:headEnd/>
            <a:tailEnd/>
          </a:ln>
        </p:spPr>
      </p:pic>
      <p:sp>
        <p:nvSpPr>
          <p:cNvPr id="23561" name="Line 10"/>
          <p:cNvSpPr>
            <a:spLocks noChangeShapeType="1"/>
          </p:cNvSpPr>
          <p:nvPr/>
        </p:nvSpPr>
        <p:spPr bwMode="auto">
          <a:xfrm>
            <a:off x="3429000" y="3505200"/>
            <a:ext cx="2438400" cy="1905000"/>
          </a:xfrm>
          <a:prstGeom prst="line">
            <a:avLst/>
          </a:prstGeom>
          <a:noFill/>
          <a:ln w="57150">
            <a:solidFill>
              <a:srgbClr val="FF0000"/>
            </a:solidFill>
            <a:round/>
            <a:headEnd/>
            <a:tailEnd type="stealth" w="lg" len="lg"/>
          </a:ln>
        </p:spPr>
        <p:txBody>
          <a:bodyPr/>
          <a:lstStyle/>
          <a:p>
            <a:endParaRPr lang="en-US"/>
          </a:p>
        </p:txBody>
      </p:sp>
      <p:sp>
        <p:nvSpPr>
          <p:cNvPr id="10" name="Rectangle 12"/>
          <p:cNvSpPr>
            <a:spLocks noGrp="1" noChangeArrowheads="1"/>
          </p:cNvSpPr>
          <p:nvPr>
            <p:ph type="title"/>
          </p:nvPr>
        </p:nvSpPr>
        <p:spPr>
          <a:xfrm>
            <a:off x="914400" y="320675"/>
            <a:ext cx="8077200" cy="1431925"/>
          </a:xfrm>
        </p:spPr>
        <p:txBody>
          <a:bodyPr/>
          <a:lstStyle/>
          <a:p>
            <a:pPr eaLnBrk="1" hangingPunct="1">
              <a:defRPr/>
            </a:pPr>
            <a:r>
              <a:rPr lang="en-US" sz="3600" b="1" dirty="0" smtClean="0">
                <a:solidFill>
                  <a:srgbClr val="92D050"/>
                </a:solidFill>
                <a:effectLst>
                  <a:outerShdw blurRad="38100" dist="38100" dir="2700000" algn="tl">
                    <a:srgbClr val="000000">
                      <a:alpha val="43137"/>
                    </a:srgbClr>
                  </a:outerShdw>
                </a:effectLst>
              </a:rPr>
              <a:t>Hazard Limbs</a:t>
            </a:r>
            <a:r>
              <a:rPr lang="en-US" sz="3600" b="1" dirty="0" smtClean="0">
                <a:solidFill>
                  <a:schemeClr val="tx2"/>
                </a:solidFill>
                <a:latin typeface="Arial" charset="0"/>
              </a:rPr>
              <a:t/>
            </a:r>
            <a:br>
              <a:rPr lang="en-US" sz="3600" b="1" dirty="0" smtClean="0">
                <a:solidFill>
                  <a:schemeClr val="tx2"/>
                </a:solidFill>
                <a:latin typeface="Arial" charset="0"/>
              </a:rPr>
            </a:br>
            <a:endParaRPr lang="en-US" sz="3600" b="1" dirty="0" smtClean="0">
              <a:solidFill>
                <a:schemeClr val="tx2"/>
              </a:solidFill>
              <a:latin typeface="Arial" charset="0"/>
            </a:endParaRPr>
          </a:p>
        </p:txBody>
      </p:sp>
      <p:sp>
        <p:nvSpPr>
          <p:cNvPr id="11" name="TextBox 10"/>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50000"/>
                  </a:schemeClr>
                </a:solidFill>
                <a:effectLst>
                  <a:outerShdw blurRad="38100" dist="38100" dir="2700000" algn="tl">
                    <a:srgbClr val="000000">
                      <a:alpha val="43137"/>
                    </a:srgbClr>
                  </a:outerShdw>
                </a:effectLst>
              </a:rPr>
              <a:t>Risk Management</a:t>
            </a:r>
            <a:endParaRPr lang="en-US" dirty="0">
              <a:solidFill>
                <a:schemeClr val="tx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066800" y="1981200"/>
            <a:ext cx="4724400" cy="4114800"/>
          </a:xfrm>
        </p:spPr>
        <p:txBody>
          <a:bodyPr/>
          <a:lstStyle/>
          <a:p>
            <a:r>
              <a:rPr lang="en-US" dirty="0" smtClean="0"/>
              <a:t>0 – No Action</a:t>
            </a:r>
          </a:p>
          <a:p>
            <a:r>
              <a:rPr lang="en-US" dirty="0" smtClean="0"/>
              <a:t>1 – Prune (Hazard)</a:t>
            </a:r>
          </a:p>
          <a:p>
            <a:r>
              <a:rPr lang="en-US" dirty="0" smtClean="0"/>
              <a:t>2 – Prune (Other)</a:t>
            </a:r>
          </a:p>
          <a:p>
            <a:r>
              <a:rPr lang="en-US" dirty="0" smtClean="0"/>
              <a:t>3 – Remove Hazard</a:t>
            </a:r>
          </a:p>
          <a:p>
            <a:r>
              <a:rPr lang="en-US" dirty="0" smtClean="0"/>
              <a:t>4 - Inspect</a:t>
            </a:r>
            <a:endParaRPr lang="en-US" dirty="0"/>
          </a:p>
        </p:txBody>
      </p:sp>
      <p:sp>
        <p:nvSpPr>
          <p:cNvPr id="5" name="TextBox 4"/>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sz="half" idx="1"/>
          </p:nvPr>
        </p:nvSpPr>
        <p:spPr>
          <a:xfrm>
            <a:off x="228600" y="1524000"/>
            <a:ext cx="5105400" cy="4724400"/>
          </a:xfrm>
          <a:solidFill>
            <a:schemeClr val="bg1"/>
          </a:solidFill>
        </p:spPr>
        <p:txBody>
          <a:bodyPr/>
          <a:lstStyle/>
          <a:p>
            <a:pPr eaLnBrk="1" hangingPunct="1">
              <a:lnSpc>
                <a:spcPct val="130000"/>
              </a:lnSpc>
              <a:buFont typeface="Arial" pitchFamily="34" charset="0"/>
              <a:buChar char="•"/>
            </a:pPr>
            <a:r>
              <a:rPr lang="en-US" sz="2400" b="1" dirty="0" smtClean="0">
                <a:solidFill>
                  <a:srgbClr val="FFFF66"/>
                </a:solidFill>
                <a:effectLst/>
              </a:rPr>
              <a:t>ALL MUST BE MET</a:t>
            </a:r>
          </a:p>
          <a:p>
            <a:pPr eaLnBrk="1" hangingPunct="1">
              <a:lnSpc>
                <a:spcPct val="130000"/>
              </a:lnSpc>
              <a:buClr>
                <a:srgbClr val="000000"/>
              </a:buClr>
              <a:buSzPct val="150000"/>
              <a:buFont typeface="Arial" pitchFamily="34" charset="0"/>
              <a:buChar char="•"/>
            </a:pPr>
            <a:r>
              <a:rPr lang="en-US" sz="1800" b="1" dirty="0" smtClean="0">
                <a:effectLst/>
              </a:rPr>
              <a:t>Located In Declared Disaster Area</a:t>
            </a:r>
          </a:p>
          <a:p>
            <a:pPr eaLnBrk="1" hangingPunct="1">
              <a:lnSpc>
                <a:spcPct val="130000"/>
              </a:lnSpc>
              <a:buClr>
                <a:srgbClr val="000000"/>
              </a:buClr>
              <a:buSzPct val="150000"/>
              <a:buFont typeface="Arial" pitchFamily="34" charset="0"/>
              <a:buChar char="•"/>
            </a:pPr>
            <a:r>
              <a:rPr lang="en-US" sz="1800" b="1" dirty="0" smtClean="0">
                <a:effectLst/>
              </a:rPr>
              <a:t>Entity Is Eligible Applicant</a:t>
            </a:r>
          </a:p>
          <a:p>
            <a:pPr eaLnBrk="1" hangingPunct="1">
              <a:lnSpc>
                <a:spcPct val="130000"/>
              </a:lnSpc>
              <a:buClr>
                <a:srgbClr val="000000"/>
              </a:buClr>
              <a:buSzPct val="150000"/>
              <a:buFont typeface="Arial" pitchFamily="34" charset="0"/>
              <a:buChar char="•"/>
            </a:pPr>
            <a:r>
              <a:rPr lang="en-US" sz="1800" b="1" dirty="0" smtClean="0">
                <a:effectLst/>
              </a:rPr>
              <a:t>Work Is Responsibility Of Applicant</a:t>
            </a:r>
          </a:p>
          <a:p>
            <a:pPr eaLnBrk="1" hangingPunct="1">
              <a:lnSpc>
                <a:spcPct val="130000"/>
              </a:lnSpc>
              <a:buClr>
                <a:srgbClr val="000000"/>
              </a:buClr>
              <a:buSzPct val="150000"/>
              <a:buFont typeface="Arial" pitchFamily="34" charset="0"/>
              <a:buChar char="•"/>
            </a:pPr>
            <a:r>
              <a:rPr lang="en-US" sz="1800" b="1" dirty="0" smtClean="0">
                <a:effectLst/>
              </a:rPr>
              <a:t>Damage Caused By The Disaster</a:t>
            </a:r>
          </a:p>
          <a:p>
            <a:pPr eaLnBrk="1" hangingPunct="1">
              <a:lnSpc>
                <a:spcPct val="130000"/>
              </a:lnSpc>
              <a:buClr>
                <a:srgbClr val="000000"/>
              </a:buClr>
              <a:buSzPct val="150000"/>
              <a:buFont typeface="Arial" pitchFamily="34" charset="0"/>
              <a:buChar char="•"/>
            </a:pPr>
            <a:r>
              <a:rPr lang="en-US" sz="1800" b="1" dirty="0" smtClean="0">
                <a:effectLst/>
              </a:rPr>
              <a:t>Immediate Threat To Public </a:t>
            </a:r>
          </a:p>
          <a:p>
            <a:pPr>
              <a:lnSpc>
                <a:spcPct val="90000"/>
              </a:lnSpc>
              <a:buFont typeface="Arial" pitchFamily="34" charset="0"/>
              <a:buChar char="•"/>
            </a:pPr>
            <a:r>
              <a:rPr lang="en-US" sz="1800" b="1" dirty="0" smtClean="0">
                <a:effectLst/>
              </a:rPr>
              <a:t>Located On Improved Public Property Or ROW</a:t>
            </a:r>
          </a:p>
          <a:p>
            <a:pPr lvl="1">
              <a:lnSpc>
                <a:spcPct val="90000"/>
              </a:lnSpc>
              <a:buFont typeface="Arial" pitchFamily="34" charset="0"/>
              <a:buChar char="•"/>
            </a:pPr>
            <a:r>
              <a:rPr lang="en-US" sz="1600" b="1" dirty="0" smtClean="0">
                <a:effectLst/>
              </a:rPr>
              <a:t>On </a:t>
            </a:r>
            <a:r>
              <a:rPr lang="en-US" sz="1600" b="1" u="sng" dirty="0" smtClean="0">
                <a:effectLst/>
              </a:rPr>
              <a:t>Private </a:t>
            </a:r>
            <a:r>
              <a:rPr lang="en-US" sz="1600" b="1" dirty="0" smtClean="0">
                <a:effectLst/>
              </a:rPr>
              <a:t>Property Impacting Public ROW May Be Eligible</a:t>
            </a:r>
          </a:p>
          <a:p>
            <a:pPr eaLnBrk="1" hangingPunct="1">
              <a:lnSpc>
                <a:spcPct val="130000"/>
              </a:lnSpc>
              <a:buClr>
                <a:srgbClr val="000000"/>
              </a:buClr>
              <a:buSzPct val="150000"/>
              <a:buFont typeface="Arial" pitchFamily="34" charset="0"/>
              <a:buChar char="•"/>
            </a:pPr>
            <a:endParaRPr lang="en-US" sz="2000" b="1" dirty="0" smtClean="0">
              <a:effectLst/>
            </a:endParaRPr>
          </a:p>
          <a:p>
            <a:pPr eaLnBrk="1" hangingPunct="1">
              <a:lnSpc>
                <a:spcPct val="130000"/>
              </a:lnSpc>
              <a:buClr>
                <a:srgbClr val="000000"/>
              </a:buClr>
              <a:buSzPct val="150000"/>
              <a:buFont typeface="Arial" pitchFamily="34" charset="0"/>
              <a:buChar char="•"/>
            </a:pPr>
            <a:r>
              <a:rPr lang="en-US" sz="1800" b="1" dirty="0" smtClean="0">
                <a:effectLst/>
              </a:rPr>
              <a:t>Tree Greater Than 6” DBH</a:t>
            </a:r>
          </a:p>
        </p:txBody>
      </p:sp>
      <p:pic>
        <p:nvPicPr>
          <p:cNvPr id="28676" name="Picture 7" descr="Gustav Winthrow in Park">
            <a:hlinkClick r:id="rId2"/>
          </p:cNvPr>
          <p:cNvPicPr>
            <a:picLocks noGrp="1" noChangeAspect="1" noChangeArrowheads="1"/>
          </p:cNvPicPr>
          <p:nvPr>
            <p:ph sz="half" idx="2"/>
          </p:nvPr>
        </p:nvPicPr>
        <p:blipFill>
          <a:blip r:embed="rId3" cstate="print"/>
          <a:stretch>
            <a:fillRect/>
          </a:stretch>
        </p:blipFill>
        <p:spPr>
          <a:xfrm>
            <a:off x="5181600" y="3657600"/>
            <a:ext cx="3695700" cy="2771775"/>
          </a:xfrm>
        </p:spPr>
      </p:pic>
      <p:sp>
        <p:nvSpPr>
          <p:cNvPr id="509954" name="Rectangle 2"/>
          <p:cNvSpPr>
            <a:spLocks noGrp="1" noChangeArrowheads="1"/>
          </p:cNvSpPr>
          <p:nvPr>
            <p:ph type="title"/>
          </p:nvPr>
        </p:nvSpPr>
        <p:spPr>
          <a:xfrm>
            <a:off x="457200" y="381000"/>
            <a:ext cx="8077200" cy="1143000"/>
          </a:xfrm>
        </p:spPr>
        <p:txBody>
          <a:bodyPr/>
          <a:lstStyle/>
          <a:p>
            <a:pPr algn="l" eaLnBrk="1" hangingPunct="1">
              <a:defRPr/>
            </a:pPr>
            <a:r>
              <a:rPr lang="en-US" sz="3600" dirty="0" smtClean="0">
                <a:solidFill>
                  <a:srgbClr val="92D050"/>
                </a:solidFill>
                <a:effectLst>
                  <a:outerShdw blurRad="38100" dist="38100" dir="2700000" algn="tl">
                    <a:srgbClr val="000000"/>
                  </a:outerShdw>
                </a:effectLst>
              </a:rPr>
              <a:t>FEMA Standards</a:t>
            </a:r>
            <a:br>
              <a:rPr lang="en-US" sz="3600" dirty="0" smtClean="0">
                <a:solidFill>
                  <a:srgbClr val="92D050"/>
                </a:solidFill>
                <a:effectLst>
                  <a:outerShdw blurRad="38100" dist="38100" dir="2700000" algn="tl">
                    <a:srgbClr val="000000"/>
                  </a:outerShdw>
                </a:effectLst>
              </a:rPr>
            </a:br>
            <a:r>
              <a:rPr lang="en-US" sz="3600" dirty="0" smtClean="0">
                <a:solidFill>
                  <a:srgbClr val="92D050"/>
                </a:solidFill>
                <a:effectLst>
                  <a:outerShdw blurRad="38100" dist="38100" dir="2700000" algn="tl">
                    <a:srgbClr val="000000"/>
                  </a:outerShdw>
                </a:effectLst>
              </a:rPr>
              <a:t>Hazard Tree Removal</a:t>
            </a:r>
            <a:br>
              <a:rPr lang="en-US" sz="3600" dirty="0" smtClean="0">
                <a:solidFill>
                  <a:srgbClr val="92D050"/>
                </a:solidFill>
                <a:effectLst>
                  <a:outerShdw blurRad="38100" dist="38100" dir="2700000" algn="tl">
                    <a:srgbClr val="000000"/>
                  </a:outerShdw>
                </a:effectLst>
              </a:rPr>
            </a:br>
            <a:endParaRPr lang="en-US" sz="3600" dirty="0" smtClean="0">
              <a:solidFill>
                <a:srgbClr val="92D05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0" name="Rectangle 4"/>
          <p:cNvSpPr>
            <a:spLocks noGrp="1" noChangeArrowheads="1"/>
          </p:cNvSpPr>
          <p:nvPr>
            <p:ph type="title"/>
          </p:nvPr>
        </p:nvSpPr>
        <p:spPr>
          <a:xfrm>
            <a:off x="838200" y="533400"/>
            <a:ext cx="8077200" cy="1295400"/>
          </a:xfrm>
        </p:spPr>
        <p:txBody>
          <a:bodyPr/>
          <a:lstStyle/>
          <a:p>
            <a:pPr algn="l" eaLnBrk="1" hangingPunct="1">
              <a:defRPr/>
            </a:pPr>
            <a:r>
              <a:rPr lang="en-US" sz="3600" dirty="0" smtClean="0">
                <a:solidFill>
                  <a:srgbClr val="92D050"/>
                </a:solidFill>
                <a:effectLst>
                  <a:outerShdw blurRad="38100" dist="38100" dir="2700000" algn="tl">
                    <a:srgbClr val="000000"/>
                  </a:outerShdw>
                </a:effectLst>
              </a:rPr>
              <a:t>FEMA Standards</a:t>
            </a:r>
            <a:br>
              <a:rPr lang="en-US" sz="3600" dirty="0" smtClean="0">
                <a:solidFill>
                  <a:srgbClr val="92D050"/>
                </a:solidFill>
                <a:effectLst>
                  <a:outerShdw blurRad="38100" dist="38100" dir="2700000" algn="tl">
                    <a:srgbClr val="000000"/>
                  </a:outerShdw>
                </a:effectLst>
              </a:rPr>
            </a:br>
            <a:r>
              <a:rPr lang="en-US" sz="3600" dirty="0" smtClean="0">
                <a:solidFill>
                  <a:srgbClr val="92D050"/>
                </a:solidFill>
                <a:effectLst>
                  <a:outerShdw blurRad="38100" dist="38100" dir="2700000" algn="tl">
                    <a:srgbClr val="000000"/>
                  </a:outerShdw>
                </a:effectLst>
              </a:rPr>
              <a:t>Hazard Tree Removal</a:t>
            </a:r>
            <a:r>
              <a:rPr lang="en-US" sz="3600" dirty="0" smtClean="0">
                <a:solidFill>
                  <a:schemeClr val="hlink"/>
                </a:solidFill>
                <a:effectLst>
                  <a:outerShdw blurRad="38100" dist="38100" dir="2700000" algn="tl">
                    <a:srgbClr val="000000"/>
                  </a:outerShdw>
                </a:effectLst>
              </a:rPr>
              <a:t/>
            </a:r>
            <a:br>
              <a:rPr lang="en-US" sz="3600" dirty="0" smtClean="0">
                <a:solidFill>
                  <a:schemeClr val="hlink"/>
                </a:solidFill>
                <a:effectLst>
                  <a:outerShdw blurRad="38100" dist="38100" dir="2700000" algn="tl">
                    <a:srgbClr val="000000"/>
                  </a:outerShdw>
                </a:effectLst>
              </a:rPr>
            </a:br>
            <a:endParaRPr lang="en-US" sz="3600" dirty="0" smtClean="0">
              <a:solidFill>
                <a:schemeClr val="hlink"/>
              </a:solidFill>
              <a:effectLst>
                <a:outerShdw blurRad="38100" dist="38100" dir="2700000" algn="tl">
                  <a:srgbClr val="000000"/>
                </a:outerShdw>
              </a:effectLst>
            </a:endParaRPr>
          </a:p>
        </p:txBody>
      </p:sp>
      <p:pic>
        <p:nvPicPr>
          <p:cNvPr id="29699" name="Picture 8"/>
          <p:cNvPicPr>
            <a:picLocks noChangeAspect="1" noChangeArrowheads="1"/>
          </p:cNvPicPr>
          <p:nvPr/>
        </p:nvPicPr>
        <p:blipFill>
          <a:blip r:embed="rId2" cstate="print"/>
          <a:srcRect/>
          <a:stretch>
            <a:fillRect/>
          </a:stretch>
        </p:blipFill>
        <p:spPr bwMode="auto">
          <a:xfrm>
            <a:off x="4953000" y="2057400"/>
            <a:ext cx="3970338" cy="2978150"/>
          </a:xfrm>
          <a:prstGeom prst="rect">
            <a:avLst/>
          </a:prstGeom>
          <a:noFill/>
          <a:ln w="9525">
            <a:noFill/>
            <a:miter lim="800000"/>
            <a:headEnd/>
            <a:tailEnd/>
          </a:ln>
        </p:spPr>
      </p:pic>
      <p:sp>
        <p:nvSpPr>
          <p:cNvPr id="6" name="Text Placeholder 8"/>
          <p:cNvSpPr>
            <a:spLocks noGrp="1"/>
          </p:cNvSpPr>
          <p:nvPr>
            <p:ph type="body" sz="half" idx="1"/>
          </p:nvPr>
        </p:nvSpPr>
        <p:spPr>
          <a:xfrm>
            <a:off x="304800" y="1981200"/>
            <a:ext cx="5029200" cy="4114800"/>
          </a:xfrm>
        </p:spPr>
        <p:txBody>
          <a:bodyPr/>
          <a:lstStyle/>
          <a:p>
            <a:pPr eaLnBrk="1" hangingPunct="1">
              <a:lnSpc>
                <a:spcPct val="130000"/>
              </a:lnSpc>
              <a:buFont typeface="Wingdings" pitchFamily="2" charset="2"/>
              <a:buNone/>
              <a:defRPr/>
            </a:pPr>
            <a:r>
              <a:rPr lang="en-US" sz="2000" b="1" dirty="0" smtClean="0">
                <a:solidFill>
                  <a:srgbClr val="FFFF66"/>
                </a:solidFill>
                <a:effectLst>
                  <a:outerShdw blurRad="38100" dist="38100" dir="2700000" algn="tl">
                    <a:srgbClr val="000000">
                      <a:alpha val="43137"/>
                    </a:srgbClr>
                  </a:outerShdw>
                </a:effectLst>
              </a:rPr>
              <a:t>AT LEAST ONE MET</a:t>
            </a:r>
            <a:r>
              <a:rPr lang="en-US" sz="2000" b="1" dirty="0" smtClean="0">
                <a:effectLst>
                  <a:outerShdw blurRad="38100" dist="38100" dir="2700000" algn="tl">
                    <a:srgbClr val="000000">
                      <a:alpha val="43137"/>
                    </a:srgbClr>
                  </a:outerShdw>
                </a:effectLst>
              </a:rPr>
              <a:t>:</a:t>
            </a:r>
          </a:p>
          <a:p>
            <a:pPr eaLnBrk="1" hangingPunct="1">
              <a:lnSpc>
                <a:spcPct val="130000"/>
              </a:lnSpc>
              <a:defRPr/>
            </a:pPr>
            <a:r>
              <a:rPr lang="en-US" sz="2000" b="1" dirty="0" smtClean="0">
                <a:effectLst>
                  <a:outerShdw blurRad="38100" dist="38100" dir="2700000" algn="tl">
                    <a:srgbClr val="000000">
                      <a:alpha val="43137"/>
                    </a:srgbClr>
                  </a:outerShdw>
                </a:effectLst>
              </a:rPr>
              <a:t>&gt;50% crown loss, damaged, </a:t>
            </a:r>
            <a:br>
              <a:rPr lang="en-US" sz="2000" b="1" dirty="0" smtClean="0">
                <a:effectLst>
                  <a:outerShdw blurRad="38100" dist="38100" dir="2700000" algn="tl">
                    <a:srgbClr val="000000">
                      <a:alpha val="43137"/>
                    </a:srgbClr>
                  </a:outerShdw>
                </a:effectLst>
              </a:rPr>
            </a:br>
            <a:r>
              <a:rPr lang="en-US" sz="2000" b="1" dirty="0" smtClean="0">
                <a:effectLst>
                  <a:outerShdw blurRad="38100" dist="38100" dir="2700000" algn="tl">
                    <a:srgbClr val="000000">
                      <a:alpha val="43137"/>
                    </a:srgbClr>
                  </a:outerShdw>
                </a:effectLst>
              </a:rPr>
              <a:t>destroyed</a:t>
            </a:r>
          </a:p>
          <a:p>
            <a:pPr eaLnBrk="1" hangingPunct="1">
              <a:lnSpc>
                <a:spcPct val="130000"/>
              </a:lnSpc>
              <a:defRPr/>
            </a:pPr>
            <a:r>
              <a:rPr lang="en-US" sz="2000" b="1" dirty="0" smtClean="0">
                <a:effectLst>
                  <a:outerShdw blurRad="38100" dist="38100" dir="2700000" algn="tl">
                    <a:srgbClr val="000000">
                      <a:alpha val="43137"/>
                    </a:srgbClr>
                  </a:outerShdw>
                </a:effectLst>
              </a:rPr>
              <a:t>Split trunk/broken branches exposing heartwood</a:t>
            </a:r>
          </a:p>
          <a:p>
            <a:pPr eaLnBrk="1" hangingPunct="1">
              <a:lnSpc>
                <a:spcPct val="130000"/>
              </a:lnSpc>
              <a:defRPr/>
            </a:pPr>
            <a:r>
              <a:rPr lang="en-US" sz="2000" b="1" dirty="0" smtClean="0">
                <a:effectLst>
                  <a:outerShdw blurRad="38100" dist="38100" dir="2700000" algn="tl">
                    <a:srgbClr val="000000">
                      <a:alpha val="43137"/>
                    </a:srgbClr>
                  </a:outerShdw>
                </a:effectLst>
              </a:rPr>
              <a:t>Fallen or has been uprooted </a:t>
            </a:r>
          </a:p>
          <a:p>
            <a:pPr eaLnBrk="1" hangingPunct="1">
              <a:lnSpc>
                <a:spcPct val="130000"/>
              </a:lnSpc>
              <a:defRPr/>
            </a:pPr>
            <a:r>
              <a:rPr lang="en-US" sz="2000" b="1" dirty="0" smtClean="0">
                <a:effectLst>
                  <a:outerShdw blurRad="38100" dist="38100" dir="2700000" algn="tl">
                    <a:srgbClr val="000000">
                      <a:alpha val="43137"/>
                    </a:srgbClr>
                  </a:outerShdw>
                </a:effectLst>
              </a:rPr>
              <a:t>&gt;30 degree lean angle</a:t>
            </a:r>
          </a:p>
          <a:p>
            <a:pPr eaLnBrk="1" hangingPunct="1">
              <a:lnSpc>
                <a:spcPct val="130000"/>
              </a:lnSpc>
              <a:defRPr/>
            </a:pPr>
            <a:endParaRPr lang="en-US" sz="2000" b="1" dirty="0" smtClean="0">
              <a:effectLst>
                <a:outerShdw blurRad="38100" dist="38100" dir="2700000" algn="tl">
                  <a:srgbClr val="000000">
                    <a:alpha val="43137"/>
                  </a:srgbClr>
                </a:outerShdw>
              </a:effectLst>
            </a:endParaRPr>
          </a:p>
          <a:p>
            <a:pPr eaLnBrk="1" hangingPunct="1">
              <a:lnSpc>
                <a:spcPct val="130000"/>
              </a:lnSpc>
              <a:buNone/>
              <a:defRPr/>
            </a:pPr>
            <a:r>
              <a:rPr lang="en-US" sz="2000" b="1" dirty="0" smtClean="0">
                <a:effectLst>
                  <a:outerShdw blurRad="38100" dist="38100" dir="2700000" algn="tl">
                    <a:srgbClr val="000000">
                      <a:alpha val="43137"/>
                    </a:srgbClr>
                  </a:outerShdw>
                </a:effectLst>
              </a:rPr>
              <a:t>	(Cabling &amp; Bracing instead of removal?)</a:t>
            </a:r>
            <a:endParaRPr lang="en-US" sz="2000" b="1" dirty="0" smtClean="0">
              <a:effectLst>
                <a:outerShdw blurRad="38100" dist="38100" dir="2700000" algn="tl">
                  <a:srgbClr val="000000">
                    <a:alpha val="43137"/>
                  </a:srgbClr>
                </a:outerShdw>
              </a:effectLst>
            </a:endParaRPr>
          </a:p>
          <a:p>
            <a:pPr>
              <a:defRPr/>
            </a:pP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5"/>
          <p:cNvSpPr>
            <a:spLocks noGrp="1" noChangeArrowheads="1"/>
          </p:cNvSpPr>
          <p:nvPr>
            <p:ph type="body" sz="half" idx="1"/>
          </p:nvPr>
        </p:nvSpPr>
        <p:spPr>
          <a:xfrm>
            <a:off x="152400" y="2209800"/>
            <a:ext cx="5105400" cy="4114800"/>
          </a:xfrm>
        </p:spPr>
        <p:txBody>
          <a:bodyPr/>
          <a:lstStyle/>
          <a:p>
            <a:pPr>
              <a:lnSpc>
                <a:spcPct val="90000"/>
              </a:lnSpc>
            </a:pPr>
            <a:r>
              <a:rPr lang="en-US" sz="2400" b="1" dirty="0" smtClean="0">
                <a:effectLst/>
              </a:rPr>
              <a:t>&gt;2” Diameter At </a:t>
            </a:r>
            <a:r>
              <a:rPr lang="en-US" sz="2400" b="1" dirty="0" smtClean="0">
                <a:effectLst/>
              </a:rPr>
              <a:t>Break</a:t>
            </a:r>
          </a:p>
          <a:p>
            <a:pPr>
              <a:lnSpc>
                <a:spcPct val="90000"/>
              </a:lnSpc>
            </a:pPr>
            <a:endParaRPr lang="en-US" sz="2400" b="1" dirty="0" smtClean="0">
              <a:effectLst/>
            </a:endParaRPr>
          </a:p>
          <a:p>
            <a:pPr>
              <a:lnSpc>
                <a:spcPct val="90000"/>
              </a:lnSpc>
            </a:pPr>
            <a:r>
              <a:rPr lang="en-US" sz="2400" b="1" dirty="0" smtClean="0">
                <a:effectLst/>
              </a:rPr>
              <a:t> Hanging In Tree Attached</a:t>
            </a:r>
          </a:p>
          <a:p>
            <a:pPr lvl="1">
              <a:lnSpc>
                <a:spcPct val="90000"/>
              </a:lnSpc>
            </a:pPr>
            <a:r>
              <a:rPr lang="en-US" sz="2000" b="1" dirty="0" smtClean="0">
                <a:effectLst/>
              </a:rPr>
              <a:t>Hanging Unattached</a:t>
            </a:r>
            <a:r>
              <a:rPr lang="en-US" sz="2000" b="1" dirty="0" smtClean="0">
                <a:effectLst/>
              </a:rPr>
              <a:t>?</a:t>
            </a:r>
          </a:p>
          <a:p>
            <a:pPr lvl="1">
              <a:lnSpc>
                <a:spcPct val="90000"/>
              </a:lnSpc>
            </a:pPr>
            <a:endParaRPr lang="en-US" sz="2000" b="1" dirty="0" smtClean="0">
              <a:effectLst/>
            </a:endParaRPr>
          </a:p>
          <a:p>
            <a:pPr>
              <a:lnSpc>
                <a:spcPct val="90000"/>
              </a:lnSpc>
            </a:pPr>
            <a:r>
              <a:rPr lang="en-US" sz="2400" b="1" dirty="0" smtClean="0">
                <a:effectLst>
                  <a:outerShdw blurRad="38100" dist="38100" dir="2700000" algn="tl">
                    <a:srgbClr val="000000">
                      <a:alpha val="43137"/>
                    </a:srgbClr>
                  </a:outerShdw>
                </a:effectLst>
              </a:rPr>
              <a:t>Minimal Work to Remove </a:t>
            </a:r>
            <a:r>
              <a:rPr lang="en-US" sz="2400" b="1" dirty="0" smtClean="0">
                <a:effectLst>
                  <a:outerShdw blurRad="38100" dist="38100" dir="2700000" algn="tl">
                    <a:srgbClr val="000000">
                      <a:alpha val="43137"/>
                    </a:srgbClr>
                  </a:outerShdw>
                </a:effectLst>
              </a:rPr>
              <a:t>Hazard</a:t>
            </a:r>
          </a:p>
          <a:p>
            <a:pPr>
              <a:lnSpc>
                <a:spcPct val="90000"/>
              </a:lnSpc>
            </a:pPr>
            <a:endParaRPr lang="en-US" sz="2400" b="1" dirty="0" smtClean="0">
              <a:effectLst>
                <a:outerShdw blurRad="38100" dist="38100" dir="2700000" algn="tl">
                  <a:srgbClr val="000000">
                    <a:alpha val="43137"/>
                  </a:srgbClr>
                </a:outerShdw>
              </a:effectLst>
            </a:endParaRPr>
          </a:p>
          <a:p>
            <a:pPr>
              <a:lnSpc>
                <a:spcPct val="90000"/>
              </a:lnSpc>
            </a:pPr>
            <a:r>
              <a:rPr lang="en-US" sz="2400" b="1" dirty="0" smtClean="0">
                <a:effectLst>
                  <a:outerShdw blurRad="38100" dist="38100" dir="2700000" algn="tl">
                    <a:srgbClr val="000000">
                      <a:alpha val="43137"/>
                    </a:srgbClr>
                  </a:outerShdw>
                </a:effectLst>
              </a:rPr>
              <a:t># Hangers  </a:t>
            </a:r>
            <a:r>
              <a:rPr lang="en-US" sz="2400" b="1" dirty="0" smtClean="0">
                <a:effectLst>
                  <a:outerShdw blurRad="38100" dist="38100" dir="2700000" algn="tl">
                    <a:srgbClr val="000000">
                      <a:alpha val="43137"/>
                    </a:srgbClr>
                  </a:outerShdw>
                </a:effectLst>
              </a:rPr>
              <a:t>0, 1, 2-4, &gt;5</a:t>
            </a:r>
          </a:p>
          <a:p>
            <a:pPr>
              <a:lnSpc>
                <a:spcPct val="90000"/>
              </a:lnSpc>
            </a:pPr>
            <a:endParaRPr lang="en-US" sz="2400" b="1" dirty="0" smtClean="0">
              <a:effectLst/>
            </a:endParaRPr>
          </a:p>
          <a:p>
            <a:pPr lvl="1">
              <a:lnSpc>
                <a:spcPct val="90000"/>
              </a:lnSpc>
            </a:pPr>
            <a:endParaRPr lang="en-US" sz="2000" b="1" dirty="0" smtClean="0">
              <a:effectLst/>
            </a:endParaRPr>
          </a:p>
        </p:txBody>
      </p:sp>
      <p:graphicFrame>
        <p:nvGraphicFramePr>
          <p:cNvPr id="2050" name="Object 2"/>
          <p:cNvGraphicFramePr>
            <a:graphicFrameLocks noChangeAspect="1"/>
          </p:cNvGraphicFramePr>
          <p:nvPr>
            <p:ph sz="half" idx="2"/>
          </p:nvPr>
        </p:nvGraphicFramePr>
        <p:xfrm>
          <a:off x="5172074" y="1981200"/>
          <a:ext cx="3667125" cy="4743108"/>
        </p:xfrm>
        <a:graphic>
          <a:graphicData uri="http://schemas.openxmlformats.org/presentationml/2006/ole">
            <p:oleObj spid="_x0000_s2050" name="Acrobat Document" r:id="rId4" imgW="6885000" imgH="8910000" progId="AcroExch.Document.7">
              <p:embed/>
            </p:oleObj>
          </a:graphicData>
        </a:graphic>
      </p:graphicFrame>
      <p:sp>
        <p:nvSpPr>
          <p:cNvPr id="2051" name="Rectangle 4"/>
          <p:cNvSpPr>
            <a:spLocks noGrp="1" noChangeArrowheads="1"/>
          </p:cNvSpPr>
          <p:nvPr>
            <p:ph type="title"/>
          </p:nvPr>
        </p:nvSpPr>
        <p:spPr>
          <a:xfrm>
            <a:off x="990600" y="304800"/>
            <a:ext cx="8153400" cy="1431925"/>
          </a:xfrm>
        </p:spPr>
        <p:txBody>
          <a:bodyPr/>
          <a:lstStyle/>
          <a:p>
            <a:pPr algn="l"/>
            <a:r>
              <a:rPr lang="en-US" dirty="0" smtClean="0">
                <a:solidFill>
                  <a:srgbClr val="92D050"/>
                </a:solidFill>
                <a:effectLst>
                  <a:outerShdw blurRad="38100" dist="38100" dir="2700000" algn="tl">
                    <a:srgbClr val="000000">
                      <a:alpha val="43137"/>
                    </a:srgbClr>
                  </a:outerShdw>
                </a:effectLst>
              </a:rPr>
              <a:t>FEMA</a:t>
            </a:r>
            <a:br>
              <a:rPr lang="en-US" dirty="0" smtClean="0">
                <a:solidFill>
                  <a:srgbClr val="92D050"/>
                </a:solidFill>
                <a:effectLst>
                  <a:outerShdw blurRad="38100" dist="38100" dir="2700000" algn="tl">
                    <a:srgbClr val="000000">
                      <a:alpha val="43137"/>
                    </a:srgbClr>
                  </a:outerShdw>
                </a:effectLst>
              </a:rPr>
            </a:br>
            <a:r>
              <a:rPr lang="en-US" dirty="0" smtClean="0">
                <a:solidFill>
                  <a:srgbClr val="92D050"/>
                </a:solidFill>
                <a:effectLst>
                  <a:outerShdw blurRad="38100" dist="38100" dir="2700000" algn="tl">
                    <a:srgbClr val="000000">
                      <a:alpha val="43137"/>
                    </a:srgbClr>
                  </a:outerShdw>
                </a:effectLst>
              </a:rPr>
              <a:t>Hazard Limb Removal</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3"/>
          <p:cNvSpPr>
            <a:spLocks noGrp="1" noChangeArrowheads="1"/>
          </p:cNvSpPr>
          <p:nvPr>
            <p:ph idx="1"/>
          </p:nvPr>
        </p:nvSpPr>
        <p:spPr>
          <a:xfrm>
            <a:off x="381000" y="609600"/>
            <a:ext cx="8534400" cy="5486400"/>
          </a:xfrm>
        </p:spPr>
        <p:txBody>
          <a:bodyPr/>
          <a:lstStyle/>
          <a:p>
            <a:pPr>
              <a:lnSpc>
                <a:spcPct val="90000"/>
              </a:lnSpc>
              <a:buFont typeface="Wingdings" pitchFamily="2" charset="2"/>
              <a:buNone/>
              <a:defRPr/>
            </a:pPr>
            <a:r>
              <a:rPr lang="en-US" sz="2800" b="1" dirty="0" smtClean="0"/>
              <a:t>Southern State Urban Forestry Programs</a:t>
            </a:r>
          </a:p>
          <a:p>
            <a:pPr>
              <a:lnSpc>
                <a:spcPct val="90000"/>
              </a:lnSpc>
              <a:buFont typeface="Wingdings" pitchFamily="2" charset="2"/>
              <a:buNone/>
              <a:defRPr/>
            </a:pPr>
            <a:r>
              <a:rPr lang="en-US" sz="2000" b="1" dirty="0" smtClean="0"/>
              <a:t>Paul </a:t>
            </a:r>
            <a:r>
              <a:rPr lang="en-US" sz="2000" b="1" dirty="0" err="1" smtClean="0"/>
              <a:t>Revell</a:t>
            </a:r>
            <a:r>
              <a:rPr lang="en-US" sz="2000" b="1" dirty="0" smtClean="0"/>
              <a:t> - Virginia </a:t>
            </a:r>
          </a:p>
          <a:p>
            <a:pPr>
              <a:lnSpc>
                <a:spcPct val="90000"/>
              </a:lnSpc>
              <a:buFont typeface="Wingdings" pitchFamily="2" charset="2"/>
              <a:buNone/>
              <a:defRPr/>
            </a:pPr>
            <a:r>
              <a:rPr lang="en-US" sz="2000" b="1" dirty="0" smtClean="0"/>
              <a:t>Leslie Moorman - North Carolina</a:t>
            </a:r>
          </a:p>
          <a:p>
            <a:pPr>
              <a:lnSpc>
                <a:spcPct val="90000"/>
              </a:lnSpc>
              <a:buFont typeface="Wingdings" pitchFamily="2" charset="2"/>
              <a:buNone/>
              <a:defRPr/>
            </a:pPr>
            <a:endParaRPr lang="en-US" sz="2800" b="1" dirty="0" smtClean="0"/>
          </a:p>
          <a:p>
            <a:pPr>
              <a:lnSpc>
                <a:spcPct val="90000"/>
              </a:lnSpc>
              <a:buFont typeface="Wingdings" pitchFamily="2" charset="2"/>
              <a:buNone/>
              <a:defRPr/>
            </a:pPr>
            <a:r>
              <a:rPr lang="en-US" sz="2800" b="1" dirty="0" smtClean="0"/>
              <a:t>U.S. Forest Service Urban Forestry South</a:t>
            </a:r>
            <a:endParaRPr lang="en-US" sz="2800" b="1" dirty="0"/>
          </a:p>
          <a:p>
            <a:pPr>
              <a:lnSpc>
                <a:spcPct val="90000"/>
              </a:lnSpc>
              <a:buNone/>
              <a:defRPr/>
            </a:pPr>
            <a:r>
              <a:rPr lang="en-US" sz="2000" b="1" dirty="0"/>
              <a:t>Dudley Hartel</a:t>
            </a:r>
          </a:p>
          <a:p>
            <a:pPr>
              <a:lnSpc>
                <a:spcPct val="90000"/>
              </a:lnSpc>
              <a:buNone/>
              <a:defRPr/>
            </a:pPr>
            <a:r>
              <a:rPr lang="en-US" sz="2000" b="1" dirty="0"/>
              <a:t>Eric </a:t>
            </a:r>
            <a:r>
              <a:rPr lang="en-US" sz="2000" b="1" dirty="0" err="1" smtClean="0"/>
              <a:t>Kuehler</a:t>
            </a:r>
            <a:r>
              <a:rPr lang="en-US" sz="2000" b="1" dirty="0" smtClean="0"/>
              <a:t> </a:t>
            </a:r>
          </a:p>
          <a:p>
            <a:pPr>
              <a:lnSpc>
                <a:spcPct val="90000"/>
              </a:lnSpc>
              <a:buNone/>
              <a:defRPr/>
            </a:pPr>
            <a:endParaRPr lang="en-US" sz="2400" dirty="0" smtClean="0"/>
          </a:p>
          <a:p>
            <a:pPr>
              <a:lnSpc>
                <a:spcPct val="90000"/>
              </a:lnSpc>
              <a:buNone/>
              <a:defRPr/>
            </a:pPr>
            <a:endParaRPr lang="en-US" sz="2000" dirty="0" smtClean="0"/>
          </a:p>
          <a:p>
            <a:pPr>
              <a:lnSpc>
                <a:spcPct val="90000"/>
              </a:lnSpc>
              <a:buNone/>
              <a:defRPr/>
            </a:pPr>
            <a:endParaRPr lang="en-US" sz="2400" dirty="0" smtClean="0"/>
          </a:p>
          <a:p>
            <a:pPr>
              <a:lnSpc>
                <a:spcPct val="90000"/>
              </a:lnSpc>
              <a:buNone/>
              <a:defRPr/>
            </a:pPr>
            <a:endParaRPr lang="en-US" sz="2400" dirty="0" smtClean="0"/>
          </a:p>
          <a:p>
            <a:pPr>
              <a:lnSpc>
                <a:spcPct val="90000"/>
              </a:lnSpc>
              <a:buNone/>
              <a:defRPr/>
            </a:pPr>
            <a:endParaRPr lang="en-US" sz="2400" dirty="0" smtClean="0"/>
          </a:p>
          <a:p>
            <a:pPr>
              <a:lnSpc>
                <a:spcPct val="90000"/>
              </a:lnSpc>
              <a:buNone/>
              <a:defRPr/>
            </a:pPr>
            <a:endParaRPr lang="en-US" sz="24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7" name="Rectangle 3"/>
          <p:cNvSpPr>
            <a:spLocks noGrp="1" noChangeArrowheads="1"/>
          </p:cNvSpPr>
          <p:nvPr>
            <p:ph type="body" sz="half" idx="1"/>
          </p:nvPr>
        </p:nvSpPr>
        <p:spPr>
          <a:xfrm>
            <a:off x="381000" y="1143000"/>
            <a:ext cx="4762500" cy="4876800"/>
          </a:xfrm>
        </p:spPr>
        <p:txBody>
          <a:bodyPr/>
          <a:lstStyle/>
          <a:p>
            <a:pPr eaLnBrk="1" hangingPunct="1">
              <a:buSzPct val="130000"/>
              <a:buFont typeface="Wingdings" pitchFamily="2" charset="2"/>
              <a:buNone/>
              <a:defRPr/>
            </a:pPr>
            <a:r>
              <a:rPr lang="en-US" sz="2400" b="1" dirty="0" smtClean="0">
                <a:latin typeface="+mj-lt"/>
                <a:cs typeface="Arial" pitchFamily="34" charset="0"/>
              </a:rPr>
              <a:t>Debris</a:t>
            </a:r>
          </a:p>
          <a:p>
            <a:pPr eaLnBrk="1" hangingPunct="1">
              <a:buSzPct val="130000"/>
              <a:buFont typeface="Wingdings" pitchFamily="2" charset="2"/>
              <a:buChar char="§"/>
              <a:defRPr/>
            </a:pPr>
            <a:r>
              <a:rPr lang="en-US" sz="2400" dirty="0" smtClean="0">
                <a:latin typeface="+mj-lt"/>
                <a:cs typeface="Arial" pitchFamily="34" charset="0"/>
              </a:rPr>
              <a:t>On Public Property Or Row</a:t>
            </a:r>
          </a:p>
          <a:p>
            <a:pPr eaLnBrk="1" hangingPunct="1">
              <a:defRPr/>
            </a:pPr>
            <a:r>
              <a:rPr lang="en-US" sz="2400" dirty="0" smtClean="0">
                <a:latin typeface="+mj-lt"/>
                <a:cs typeface="Arial" pitchFamily="34" charset="0"/>
              </a:rPr>
              <a:t>Some Allowance for  Debris On Private Property</a:t>
            </a:r>
          </a:p>
          <a:p>
            <a:pPr eaLnBrk="1" hangingPunct="1">
              <a:defRPr/>
            </a:pPr>
            <a:r>
              <a:rPr lang="en-US" sz="2400" dirty="0" smtClean="0">
                <a:latin typeface="+mj-lt"/>
                <a:cs typeface="Arial" pitchFamily="34" charset="0"/>
              </a:rPr>
              <a:t>Immediate Threat To Life, Safety And Property</a:t>
            </a:r>
          </a:p>
          <a:p>
            <a:pPr eaLnBrk="1" hangingPunct="1">
              <a:defRPr/>
            </a:pPr>
            <a:endParaRPr lang="en-US" sz="2400" dirty="0" smtClean="0">
              <a:latin typeface="+mj-lt"/>
              <a:cs typeface="Arial" pitchFamily="34" charset="0"/>
            </a:endParaRPr>
          </a:p>
          <a:p>
            <a:pPr eaLnBrk="1" hangingPunct="1">
              <a:buNone/>
              <a:defRPr/>
            </a:pPr>
            <a:r>
              <a:rPr lang="en-US" sz="2400" b="1" dirty="0" smtClean="0">
                <a:latin typeface="+mj-lt"/>
                <a:cs typeface="Arial" pitchFamily="34" charset="0"/>
              </a:rPr>
              <a:t>Stumps</a:t>
            </a:r>
          </a:p>
          <a:p>
            <a:pPr eaLnBrk="1" hangingPunct="1">
              <a:buFont typeface="Wingdings" pitchFamily="2" charset="2"/>
              <a:buChar char="§"/>
              <a:defRPr/>
            </a:pPr>
            <a:r>
              <a:rPr lang="en-US" sz="2400" dirty="0" smtClean="0">
                <a:latin typeface="+mj-lt"/>
                <a:cs typeface="Arial" pitchFamily="34" charset="0"/>
              </a:rPr>
              <a:t>&gt; 24” &amp; 50% exposed ball</a:t>
            </a:r>
          </a:p>
          <a:p>
            <a:pPr eaLnBrk="1" hangingPunct="1">
              <a:buFont typeface="Wingdings" pitchFamily="2" charset="2"/>
              <a:buChar char="§"/>
              <a:defRPr/>
            </a:pPr>
            <a:r>
              <a:rPr lang="en-US" sz="2400" dirty="0" smtClean="0">
                <a:latin typeface="+mj-lt"/>
                <a:cs typeface="Arial" pitchFamily="34" charset="0"/>
              </a:rPr>
              <a:t>&lt; 24” set cost for removal</a:t>
            </a:r>
          </a:p>
          <a:p>
            <a:pPr eaLnBrk="1" hangingPunct="1">
              <a:buNone/>
              <a:defRPr/>
            </a:pPr>
            <a:r>
              <a:rPr lang="en-US" sz="2400" dirty="0" smtClean="0">
                <a:latin typeface="+mj-lt"/>
              </a:rPr>
              <a:t>	</a:t>
            </a:r>
            <a:endParaRPr lang="en-US" sz="2400" b="1" dirty="0" smtClean="0">
              <a:latin typeface="+mj-lt"/>
            </a:endParaRPr>
          </a:p>
          <a:p>
            <a:pPr eaLnBrk="1" hangingPunct="1">
              <a:buSzPct val="130000"/>
              <a:buFont typeface="Wingdings" pitchFamily="2" charset="2"/>
              <a:buNone/>
              <a:defRPr/>
            </a:pPr>
            <a:r>
              <a:rPr lang="en-US" sz="2400" b="1" dirty="0" smtClean="0">
                <a:latin typeface="+mj-lt"/>
              </a:rPr>
              <a:t>Tree Planting – </a:t>
            </a:r>
            <a:r>
              <a:rPr lang="en-US" sz="2000" b="1" dirty="0" smtClean="0">
                <a:latin typeface="+mj-lt"/>
              </a:rPr>
              <a:t>Not eligible</a:t>
            </a:r>
          </a:p>
          <a:p>
            <a:pPr eaLnBrk="1" hangingPunct="1">
              <a:buSzPct val="130000"/>
              <a:buFont typeface="Wingdings" pitchFamily="2" charset="2"/>
              <a:buChar char="§"/>
              <a:defRPr/>
            </a:pPr>
            <a:endParaRPr lang="en-US" sz="2800" b="1" dirty="0" smtClean="0">
              <a:latin typeface="Arial" charset="0"/>
            </a:endParaRPr>
          </a:p>
          <a:p>
            <a:pPr eaLnBrk="1" hangingPunct="1">
              <a:buSzPct val="130000"/>
              <a:buFont typeface="Wingdings" pitchFamily="2" charset="2"/>
              <a:buNone/>
              <a:defRPr/>
            </a:pPr>
            <a:endParaRPr lang="en-US" sz="2800" b="1" dirty="0" smtClean="0">
              <a:latin typeface="Arial" charset="0"/>
            </a:endParaRPr>
          </a:p>
          <a:p>
            <a:pPr eaLnBrk="1" hangingPunct="1">
              <a:buFont typeface="Wingdings" pitchFamily="2" charset="2"/>
              <a:buNone/>
              <a:defRPr/>
            </a:pPr>
            <a:endParaRPr lang="en-US" sz="2800" dirty="0" smtClean="0">
              <a:latin typeface="Arial" charset="0"/>
            </a:endParaRPr>
          </a:p>
          <a:p>
            <a:pPr eaLnBrk="1" hangingPunct="1">
              <a:buFont typeface="Wingdings" pitchFamily="2" charset="2"/>
              <a:buNone/>
              <a:defRPr/>
            </a:pPr>
            <a:endParaRPr lang="en-US" sz="2800" dirty="0" smtClean="0">
              <a:latin typeface="Arial" charset="0"/>
            </a:endParaRPr>
          </a:p>
        </p:txBody>
      </p:sp>
      <p:pic>
        <p:nvPicPr>
          <p:cNvPr id="31748" name="Picture 5"/>
          <p:cNvPicPr>
            <a:picLocks noGrp="1" noChangeAspect="1" noChangeArrowheads="1"/>
          </p:cNvPicPr>
          <p:nvPr>
            <p:ph sz="half" idx="2"/>
          </p:nvPr>
        </p:nvPicPr>
        <p:blipFill>
          <a:blip r:embed="rId2" cstate="print"/>
          <a:srcRect/>
          <a:stretch>
            <a:fillRect/>
          </a:stretch>
        </p:blipFill>
        <p:spPr>
          <a:xfrm>
            <a:off x="5181600" y="990600"/>
            <a:ext cx="3695700" cy="2747963"/>
          </a:xfrm>
          <a:noFill/>
        </p:spPr>
      </p:pic>
      <p:sp>
        <p:nvSpPr>
          <p:cNvPr id="6" name="Title 5"/>
          <p:cNvSpPr>
            <a:spLocks noGrp="1"/>
          </p:cNvSpPr>
          <p:nvPr>
            <p:ph type="title"/>
          </p:nvPr>
        </p:nvSpPr>
        <p:spPr>
          <a:xfrm>
            <a:off x="533400" y="533400"/>
            <a:ext cx="8077200" cy="1431925"/>
          </a:xfrm>
        </p:spPr>
        <p:txBody>
          <a:bodyPr/>
          <a:lstStyle/>
          <a:p>
            <a:pPr algn="l">
              <a:defRPr/>
            </a:pPr>
            <a:r>
              <a:rPr lang="en-US" b="1" dirty="0" smtClean="0">
                <a:solidFill>
                  <a:srgbClr val="92D050"/>
                </a:solidFill>
                <a:effectLst>
                  <a:outerShdw blurRad="38100" dist="38100" dir="2700000" algn="tl">
                    <a:srgbClr val="000000">
                      <a:alpha val="43137"/>
                    </a:srgbClr>
                  </a:outerShdw>
                </a:effectLst>
              </a:rPr>
              <a:t>FEMA Standards</a:t>
            </a:r>
            <a:r>
              <a:rPr lang="en-US" b="1" dirty="0" smtClean="0">
                <a:latin typeface="Arial" charset="0"/>
              </a:rPr>
              <a:t/>
            </a:r>
            <a:br>
              <a:rPr lang="en-US" b="1" dirty="0" smtClean="0">
                <a:latin typeface="Arial" charset="0"/>
              </a:rPr>
            </a:br>
            <a:r>
              <a:rPr lang="en-US" b="1" dirty="0" smtClean="0">
                <a:latin typeface="Arial" charset="0"/>
              </a:rPr>
              <a:t/>
            </a:r>
            <a:br>
              <a:rPr lang="en-US" b="1" dirty="0" smtClean="0">
                <a:latin typeface="Arial" charset="0"/>
              </a:rPr>
            </a:br>
            <a:endParaRPr lang="en-US" dirty="0"/>
          </a:p>
        </p:txBody>
      </p:sp>
      <p:sp>
        <p:nvSpPr>
          <p:cNvPr id="507908" name="Rectangle 4"/>
          <p:cNvSpPr>
            <a:spLocks noGrp="1" noChangeArrowheads="1"/>
          </p:cNvSpPr>
          <p:nvPr>
            <p:ph type="body" sz="half" idx="4294967295"/>
          </p:nvPr>
        </p:nvSpPr>
        <p:spPr>
          <a:xfrm>
            <a:off x="4914900" y="1981200"/>
            <a:ext cx="4229100" cy="4648200"/>
          </a:xfrm>
        </p:spPr>
        <p:txBody>
          <a:bodyPr/>
          <a:lstStyle/>
          <a:p>
            <a:pPr eaLnBrk="1" hangingPunct="1">
              <a:buSzPct val="130000"/>
              <a:buFont typeface="Wingdings" pitchFamily="2" charset="2"/>
              <a:buNone/>
              <a:defRPr/>
            </a:pPr>
            <a:endParaRPr lang="en-US" sz="2800" dirty="0" smtClean="0"/>
          </a:p>
          <a:p>
            <a:pPr eaLnBrk="1" hangingPunct="1">
              <a:buFont typeface="Wingdings" pitchFamily="2" charset="2"/>
              <a:buNone/>
              <a:defRPr/>
            </a:pPr>
            <a:endParaRPr lang="en-US" sz="2800"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50000"/>
                  </a:schemeClr>
                </a:solidFill>
                <a:effectLst>
                  <a:outerShdw blurRad="38100" dist="38100" dir="2700000" algn="tl">
                    <a:srgbClr val="000000">
                      <a:alpha val="43137"/>
                    </a:srgbClr>
                  </a:outerShdw>
                </a:effectLst>
              </a:rPr>
              <a:t>FEMA </a:t>
            </a:r>
            <a:r>
              <a:rPr lang="en-US" dirty="0" smtClean="0">
                <a:solidFill>
                  <a:schemeClr val="tx2">
                    <a:lumMod val="50000"/>
                  </a:schemeClr>
                </a:solidFill>
                <a:effectLst>
                  <a:outerShdw blurRad="38100" dist="38100" dir="2700000" algn="tl">
                    <a:srgbClr val="000000">
                      <a:alpha val="43137"/>
                    </a:srgbClr>
                  </a:outerShdw>
                </a:effectLst>
              </a:rPr>
              <a:t>Management</a:t>
            </a:r>
            <a:endParaRPr lang="en-US" dirty="0">
              <a:solidFill>
                <a:schemeClr val="tx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066800" y="1981200"/>
            <a:ext cx="8077200" cy="4114800"/>
          </a:xfrm>
        </p:spPr>
        <p:txBody>
          <a:bodyPr/>
          <a:lstStyle/>
          <a:p>
            <a:r>
              <a:rPr lang="en-US" dirty="0" smtClean="0"/>
              <a:t>1 </a:t>
            </a:r>
            <a:r>
              <a:rPr lang="en-US" dirty="0" smtClean="0"/>
              <a:t>– Prune </a:t>
            </a:r>
            <a:r>
              <a:rPr lang="en-US" dirty="0" smtClean="0"/>
              <a:t>(&gt; 2”)</a:t>
            </a:r>
            <a:endParaRPr lang="en-US" dirty="0" smtClean="0"/>
          </a:p>
          <a:p>
            <a:r>
              <a:rPr lang="en-US" dirty="0" smtClean="0"/>
              <a:t>2 – </a:t>
            </a:r>
            <a:r>
              <a:rPr lang="en-US" dirty="0" smtClean="0"/>
              <a:t>Remove (&gt; 50% Crown Loss)</a:t>
            </a:r>
            <a:endParaRPr lang="en-US" dirty="0" smtClean="0"/>
          </a:p>
          <a:p>
            <a:r>
              <a:rPr lang="en-US" dirty="0" smtClean="0"/>
              <a:t>3 – Remove </a:t>
            </a:r>
            <a:r>
              <a:rPr lang="en-US" dirty="0" smtClean="0"/>
              <a:t>(Heartwood)</a:t>
            </a:r>
            <a:endParaRPr lang="en-US" dirty="0" smtClean="0"/>
          </a:p>
          <a:p>
            <a:r>
              <a:rPr lang="en-US" dirty="0" smtClean="0"/>
              <a:t>4 </a:t>
            </a:r>
            <a:r>
              <a:rPr lang="en-US" dirty="0" smtClean="0"/>
              <a:t>– Remove (&gt; 30% Lean)</a:t>
            </a:r>
          </a:p>
          <a:p>
            <a:endParaRPr lang="en-US" dirty="0" smtClean="0"/>
          </a:p>
          <a:p>
            <a:r>
              <a:rPr lang="en-US" dirty="0" smtClean="0"/>
              <a:t># Hangers</a:t>
            </a:r>
          </a:p>
          <a:p>
            <a:r>
              <a:rPr lang="en-US" dirty="0" smtClean="0"/>
              <a:t>Private Property</a:t>
            </a:r>
            <a:endParaRPr lang="en-US" dirty="0"/>
          </a:p>
        </p:txBody>
      </p:sp>
      <p:sp>
        <p:nvSpPr>
          <p:cNvPr id="5" name="TextBox 4"/>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p:txBody>
          <a:bodyPr/>
          <a:lstStyle/>
          <a:p>
            <a:r>
              <a:rPr lang="en-US" dirty="0" smtClean="0">
                <a:solidFill>
                  <a:srgbClr val="92D050"/>
                </a:solidFill>
                <a:effectLst>
                  <a:outerShdw blurRad="38100" dist="38100" dir="2700000" algn="tl">
                    <a:srgbClr val="000000">
                      <a:alpha val="43137"/>
                    </a:srgbClr>
                  </a:outerShdw>
                </a:effectLst>
              </a:rPr>
              <a:t>Optional UFST Activities</a:t>
            </a:r>
          </a:p>
        </p:txBody>
      </p:sp>
      <p:pic>
        <p:nvPicPr>
          <p:cNvPr id="31748" name="Picture 7" descr="UFST Crew Assessing Tree"/>
          <p:cNvPicPr>
            <a:picLocks noGrp="1" noChangeAspect="1" noChangeArrowheads="1"/>
          </p:cNvPicPr>
          <p:nvPr>
            <p:ph sz="half" idx="1"/>
          </p:nvPr>
        </p:nvPicPr>
        <p:blipFill>
          <a:blip r:embed="rId2" cstate="print"/>
          <a:srcRect/>
          <a:stretch>
            <a:fillRect/>
          </a:stretch>
        </p:blipFill>
        <p:spPr>
          <a:xfrm>
            <a:off x="1231900" y="1905000"/>
            <a:ext cx="3111500" cy="4648200"/>
          </a:xfrm>
          <a:ln>
            <a:solidFill>
              <a:srgbClr val="000000"/>
            </a:solidFill>
          </a:ln>
        </p:spPr>
      </p:pic>
      <p:sp>
        <p:nvSpPr>
          <p:cNvPr id="421894" name="Rectangle 6"/>
          <p:cNvSpPr>
            <a:spLocks noGrp="1" noChangeArrowheads="1"/>
          </p:cNvSpPr>
          <p:nvPr>
            <p:ph type="body" sz="half" idx="2"/>
          </p:nvPr>
        </p:nvSpPr>
        <p:spPr>
          <a:xfrm>
            <a:off x="4648200" y="2667000"/>
            <a:ext cx="4724400" cy="3429000"/>
          </a:xfrm>
        </p:spPr>
        <p:txBody>
          <a:bodyPr/>
          <a:lstStyle/>
          <a:p>
            <a:pPr>
              <a:buFont typeface="Wingdings" pitchFamily="2" charset="2"/>
              <a:buNone/>
              <a:defRPr/>
            </a:pPr>
            <a:r>
              <a:rPr lang="en-US" sz="2800" b="1" dirty="0"/>
              <a:t>Trees </a:t>
            </a:r>
            <a:r>
              <a:rPr lang="en-US" sz="2800" b="1" dirty="0" smtClean="0"/>
              <a:t>marked</a:t>
            </a:r>
            <a:endParaRPr lang="en-US" sz="2800" b="1" dirty="0"/>
          </a:p>
          <a:p>
            <a:pPr>
              <a:buFont typeface="Wingdings" pitchFamily="2" charset="2"/>
              <a:buNone/>
              <a:defRPr/>
            </a:pPr>
            <a:endParaRPr lang="en-US" sz="2800" b="1" dirty="0"/>
          </a:p>
          <a:p>
            <a:pPr>
              <a:buFont typeface="Wingdings" pitchFamily="2" charset="2"/>
              <a:buNone/>
              <a:defRPr/>
            </a:pPr>
            <a:r>
              <a:rPr lang="en-US" sz="2400" b="1" dirty="0"/>
              <a:t>Red = Hazard Prune</a:t>
            </a:r>
          </a:p>
          <a:p>
            <a:pPr>
              <a:buFont typeface="Wingdings" pitchFamily="2" charset="2"/>
              <a:buNone/>
              <a:defRPr/>
            </a:pPr>
            <a:r>
              <a:rPr lang="en-US" sz="2400" b="1" dirty="0"/>
              <a:t>Blue = Hazard Removal</a:t>
            </a:r>
          </a:p>
        </p:txBody>
      </p:sp>
      <p:sp>
        <p:nvSpPr>
          <p:cNvPr id="5" name="TextBox 4"/>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ebris_pile_van_width_heighth"/>
          <p:cNvPicPr>
            <a:picLocks noChangeAspect="1" noChangeArrowheads="1"/>
          </p:cNvPicPr>
          <p:nvPr/>
        </p:nvPicPr>
        <p:blipFill>
          <a:blip r:embed="rId3" cstate="print"/>
          <a:srcRect/>
          <a:stretch>
            <a:fillRect/>
          </a:stretch>
        </p:blipFill>
        <p:spPr bwMode="auto">
          <a:xfrm>
            <a:off x="2514600" y="1885950"/>
            <a:ext cx="6629400" cy="4972050"/>
          </a:xfrm>
          <a:prstGeom prst="rect">
            <a:avLst/>
          </a:prstGeom>
          <a:noFill/>
          <a:ln w="9525">
            <a:noFill/>
            <a:miter lim="800000"/>
            <a:headEnd/>
            <a:tailEnd/>
          </a:ln>
        </p:spPr>
      </p:pic>
      <p:pic>
        <p:nvPicPr>
          <p:cNvPr id="32771" name="Picture 4" descr="debris_pile_24yds_spreadout4"/>
          <p:cNvPicPr>
            <a:picLocks noChangeAspect="1" noChangeArrowheads="1"/>
          </p:cNvPicPr>
          <p:nvPr/>
        </p:nvPicPr>
        <p:blipFill>
          <a:blip r:embed="rId4" cstate="print"/>
          <a:srcRect/>
          <a:stretch>
            <a:fillRect/>
          </a:stretch>
        </p:blipFill>
        <p:spPr bwMode="auto">
          <a:xfrm>
            <a:off x="0" y="0"/>
            <a:ext cx="5334000" cy="4000500"/>
          </a:xfrm>
          <a:prstGeom prst="rect">
            <a:avLst/>
          </a:prstGeom>
          <a:noFill/>
          <a:ln w="9525">
            <a:noFill/>
            <a:miter lim="800000"/>
            <a:headEnd/>
            <a:tailEnd/>
          </a:ln>
        </p:spPr>
      </p:pic>
      <p:sp>
        <p:nvSpPr>
          <p:cNvPr id="32772" name="Rectangle 3"/>
          <p:cNvSpPr>
            <a:spLocks noChangeArrowheads="1"/>
          </p:cNvSpPr>
          <p:nvPr/>
        </p:nvSpPr>
        <p:spPr bwMode="auto">
          <a:xfrm>
            <a:off x="152400" y="3657600"/>
            <a:ext cx="2819400" cy="3048000"/>
          </a:xfrm>
          <a:prstGeom prst="rect">
            <a:avLst/>
          </a:prstGeom>
          <a:solidFill>
            <a:schemeClr val="accent1"/>
          </a:solidFill>
          <a:ln w="9525">
            <a:solidFill>
              <a:schemeClr val="tx1"/>
            </a:solidFill>
            <a:miter lim="800000"/>
            <a:headEnd/>
            <a:tailEnd/>
          </a:ln>
        </p:spPr>
        <p:txBody>
          <a:bodyPr/>
          <a:lstStyle/>
          <a:p>
            <a:pPr algn="ctr" eaLnBrk="0" hangingPunct="0"/>
            <a:r>
              <a:rPr lang="en-US"/>
              <a:t>Debris Estimation</a:t>
            </a:r>
          </a:p>
          <a:p>
            <a:pPr eaLnBrk="0" hangingPunct="0"/>
            <a:r>
              <a:rPr lang="en-US" u="sng"/>
              <a:t>yd</a:t>
            </a:r>
            <a:r>
              <a:rPr lang="en-US" u="sng" baseline="30000"/>
              <a:t>3</a:t>
            </a:r>
          </a:p>
          <a:p>
            <a:pPr eaLnBrk="0" hangingPunct="0"/>
            <a:r>
              <a:rPr lang="en-US" sz="1600"/>
              <a:t>24 = 15 person van</a:t>
            </a:r>
          </a:p>
          <a:p>
            <a:pPr eaLnBrk="0" hangingPunct="0"/>
            <a:r>
              <a:rPr lang="en-US" sz="1600"/>
              <a:t>20 = 4 door full size SUV</a:t>
            </a:r>
          </a:p>
          <a:p>
            <a:pPr eaLnBrk="0" hangingPunct="0"/>
            <a:r>
              <a:rPr lang="en-US" sz="1600"/>
              <a:t>15 = Dodge Magnum S.W.</a:t>
            </a:r>
          </a:p>
          <a:p>
            <a:pPr eaLnBrk="0" hangingPunct="0"/>
            <a:r>
              <a:rPr lang="en-US" sz="1600"/>
              <a:t>  9 = std 6’x6’X7’ dumpster</a:t>
            </a:r>
          </a:p>
          <a:p>
            <a:pPr eaLnBrk="0" hangingPunct="0"/>
            <a:r>
              <a:rPr lang="en-US" sz="1600"/>
              <a:t>  5 = port-o-john</a:t>
            </a:r>
          </a:p>
          <a:p>
            <a:pPr eaLnBrk="0" hangingPunct="0"/>
            <a:r>
              <a:rPr lang="en-US" sz="1600"/>
              <a:t>  1 = dog house</a:t>
            </a:r>
          </a:p>
          <a:p>
            <a:pPr eaLnBrk="0" hangingPunct="0"/>
            <a:endParaRPr lang="en-US" sz="1600"/>
          </a:p>
          <a:p>
            <a:pPr eaLnBrk="0" hangingPunct="0"/>
            <a:r>
              <a:rPr lang="en-US" sz="1600"/>
              <a:t>Consult Whole Tree Volume tables for wind-thrown trees</a:t>
            </a:r>
          </a:p>
        </p:txBody>
      </p:sp>
      <p:sp>
        <p:nvSpPr>
          <p:cNvPr id="32773" name="Text Box 5"/>
          <p:cNvSpPr txBox="1">
            <a:spLocks noChangeArrowheads="1"/>
          </p:cNvSpPr>
          <p:nvPr/>
        </p:nvSpPr>
        <p:spPr bwMode="auto">
          <a:xfrm>
            <a:off x="4876800" y="6019800"/>
            <a:ext cx="3854450" cy="461963"/>
          </a:xfrm>
          <a:prstGeom prst="rect">
            <a:avLst/>
          </a:prstGeom>
          <a:noFill/>
          <a:ln w="9525">
            <a:noFill/>
            <a:miter lim="800000"/>
            <a:headEnd/>
            <a:tailEnd/>
          </a:ln>
        </p:spPr>
        <p:txBody>
          <a:bodyPr wrap="none">
            <a:spAutoFit/>
          </a:bodyPr>
          <a:lstStyle/>
          <a:p>
            <a:pPr eaLnBrk="0" hangingPunct="0"/>
            <a:r>
              <a:rPr lang="en-US" sz="2400" b="1">
                <a:solidFill>
                  <a:schemeClr val="bg1"/>
                </a:solidFill>
              </a:rPr>
              <a:t>24 cubic yards of debris</a:t>
            </a:r>
          </a:p>
        </p:txBody>
      </p:sp>
      <p:sp>
        <p:nvSpPr>
          <p:cNvPr id="7" name="TextBox 6"/>
          <p:cNvSpPr txBox="1"/>
          <p:nvPr/>
        </p:nvSpPr>
        <p:spPr>
          <a:xfrm>
            <a:off x="990600" y="457200"/>
            <a:ext cx="7010400" cy="708025"/>
          </a:xfrm>
          <a:prstGeom prst="rect">
            <a:avLst/>
          </a:prstGeom>
          <a:noFill/>
        </p:spPr>
        <p:txBody>
          <a:bodyPr>
            <a:spAutoFit/>
          </a:bodyPr>
          <a:lstStyle/>
          <a:p>
            <a:pPr eaLnBrk="0" hangingPunct="0">
              <a:defRPr/>
            </a:pPr>
            <a:r>
              <a:rPr lang="en-US" sz="4000" b="1" dirty="0">
                <a:solidFill>
                  <a:schemeClr val="tx2">
                    <a:lumMod val="50000"/>
                  </a:schemeClr>
                </a:solidFill>
                <a:effectLst>
                  <a:outerShdw blurRad="50800" dist="38100" algn="l" rotWithShape="0">
                    <a:prstClr val="black">
                      <a:alpha val="40000"/>
                    </a:prstClr>
                  </a:outerShdw>
                </a:effectLst>
                <a:latin typeface="+mj-lt"/>
              </a:rPr>
              <a:t>Debris Estimation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762000"/>
            <a:ext cx="8534400" cy="1431925"/>
          </a:xfrm>
        </p:spPr>
        <p:txBody>
          <a:bodyPr/>
          <a:lstStyle/>
          <a:p>
            <a:r>
              <a:rPr lang="en-US" dirty="0" smtClean="0">
                <a:solidFill>
                  <a:srgbClr val="92D050"/>
                </a:solidFill>
                <a:effectLst>
                  <a:outerShdw blurRad="38100" dist="38100" dir="2700000" algn="tl">
                    <a:srgbClr val="000000">
                      <a:alpha val="43137"/>
                    </a:srgbClr>
                  </a:outerShdw>
                </a:effectLst>
              </a:rPr>
              <a:t>Inventory Available Tree Planting Spaces</a:t>
            </a:r>
            <a:r>
              <a:rPr lang="en-US" dirty="0" smtClean="0">
                <a:solidFill>
                  <a:srgbClr val="D4EE80"/>
                </a:solidFill>
              </a:rPr>
              <a:t/>
            </a:r>
            <a:br>
              <a:rPr lang="en-US" dirty="0" smtClean="0">
                <a:solidFill>
                  <a:srgbClr val="D4EE80"/>
                </a:solidFill>
              </a:rPr>
            </a:br>
            <a:endParaRPr lang="en-US" dirty="0" smtClean="0">
              <a:solidFill>
                <a:srgbClr val="D4EE80"/>
              </a:solidFill>
            </a:endParaRPr>
          </a:p>
        </p:txBody>
      </p:sp>
      <p:sp>
        <p:nvSpPr>
          <p:cNvPr id="4" name="TextBox 3"/>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pic>
        <p:nvPicPr>
          <p:cNvPr id="5" name="Content Placeholder 9" descr="ArborDay2009(1).jpg"/>
          <p:cNvPicPr>
            <a:picLocks noChangeAspect="1"/>
          </p:cNvPicPr>
          <p:nvPr/>
        </p:nvPicPr>
        <p:blipFill>
          <a:blip r:embed="rId2" cstate="print"/>
          <a:srcRect/>
          <a:stretch>
            <a:fillRect/>
          </a:stretch>
        </p:blipFill>
        <p:spPr bwMode="auto">
          <a:xfrm>
            <a:off x="4724400" y="3276600"/>
            <a:ext cx="4246563" cy="3278188"/>
          </a:xfrm>
          <a:prstGeom prst="rect">
            <a:avLst/>
          </a:prstGeom>
          <a:noFill/>
          <a:ln w="9525">
            <a:noFill/>
            <a:miter lim="800000"/>
            <a:headEnd/>
            <a:tailEnd/>
          </a:ln>
        </p:spPr>
      </p:pic>
      <p:sp>
        <p:nvSpPr>
          <p:cNvPr id="7" name="Rectangle 3"/>
          <p:cNvSpPr>
            <a:spLocks noGrp="1" noChangeArrowheads="1"/>
          </p:cNvSpPr>
          <p:nvPr>
            <p:ph idx="1"/>
          </p:nvPr>
        </p:nvSpPr>
        <p:spPr>
          <a:xfrm>
            <a:off x="609600" y="2286000"/>
            <a:ext cx="7543800" cy="4114800"/>
          </a:xfrm>
        </p:spPr>
        <p:txBody>
          <a:bodyPr/>
          <a:lstStyle/>
          <a:p>
            <a:pPr>
              <a:lnSpc>
                <a:spcPct val="80000"/>
              </a:lnSpc>
              <a:defRPr/>
            </a:pPr>
            <a:endParaRPr lang="en-US" sz="2800" dirty="0"/>
          </a:p>
          <a:p>
            <a:pPr eaLnBrk="1" hangingPunct="1">
              <a:defRPr/>
            </a:pPr>
            <a:r>
              <a:rPr lang="en-US" sz="2000" b="1" dirty="0" smtClean="0"/>
              <a:t>Obtain  Town Tree Planting Standards</a:t>
            </a:r>
          </a:p>
          <a:p>
            <a:pPr eaLnBrk="1" hangingPunct="1">
              <a:defRPr/>
            </a:pPr>
            <a:r>
              <a:rPr lang="en-US" sz="2000" b="1" dirty="0" smtClean="0"/>
              <a:t>Width Of Planting Space?</a:t>
            </a:r>
          </a:p>
          <a:p>
            <a:pPr eaLnBrk="1" hangingPunct="1">
              <a:defRPr/>
            </a:pPr>
            <a:r>
              <a:rPr lang="en-US" sz="2000" b="1" dirty="0" smtClean="0"/>
              <a:t>Utilities Present?</a:t>
            </a:r>
          </a:p>
          <a:p>
            <a:pPr eaLnBrk="1" hangingPunct="1">
              <a:defRPr/>
            </a:pPr>
            <a:r>
              <a:rPr lang="en-US" sz="2000" b="1" dirty="0" smtClean="0"/>
              <a:t>Tree Type Recommendation</a:t>
            </a:r>
            <a:endParaRPr lang="en-US" sz="2000"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533400" y="304801"/>
            <a:ext cx="8077200" cy="990600"/>
          </a:xfrm>
        </p:spPr>
        <p:txBody>
          <a:bodyPr/>
          <a:lstStyle/>
          <a:p>
            <a:pPr eaLnBrk="1" hangingPunct="1">
              <a:defRPr/>
            </a:pPr>
            <a:r>
              <a:rPr lang="en-US" b="1" dirty="0" smtClean="0">
                <a:solidFill>
                  <a:srgbClr val="92D050"/>
                </a:solidFill>
                <a:effectLst>
                  <a:outerShdw blurRad="38100" dist="38100" dir="2700000" algn="tl">
                    <a:srgbClr val="000000">
                      <a:alpha val="43137"/>
                    </a:srgbClr>
                  </a:outerShdw>
                </a:effectLst>
              </a:rPr>
              <a:t>Other Tree Work Needed</a:t>
            </a:r>
          </a:p>
        </p:txBody>
      </p:sp>
      <p:pic>
        <p:nvPicPr>
          <p:cNvPr id="13" name="Picture 5" descr="icetrper"/>
          <p:cNvPicPr>
            <a:picLocks noChangeAspect="1" noChangeArrowheads="1"/>
          </p:cNvPicPr>
          <p:nvPr/>
        </p:nvPicPr>
        <p:blipFill>
          <a:blip r:embed="rId3" cstate="print"/>
          <a:srcRect/>
          <a:stretch>
            <a:fillRect/>
          </a:stretch>
        </p:blipFill>
        <p:spPr bwMode="auto">
          <a:xfrm>
            <a:off x="330200" y="3505200"/>
            <a:ext cx="2184400" cy="3276600"/>
          </a:xfrm>
          <a:prstGeom prst="rect">
            <a:avLst/>
          </a:prstGeom>
          <a:noFill/>
          <a:ln w="9525">
            <a:solidFill>
              <a:srgbClr val="CC3300"/>
            </a:solidFill>
            <a:miter lim="800000"/>
            <a:headEnd/>
            <a:tailEnd/>
          </a:ln>
        </p:spPr>
      </p:pic>
      <p:pic>
        <p:nvPicPr>
          <p:cNvPr id="14" name="Picture 4" descr="smallleaningtree"/>
          <p:cNvPicPr>
            <a:picLocks noChangeAspect="1" noChangeArrowheads="1"/>
          </p:cNvPicPr>
          <p:nvPr/>
        </p:nvPicPr>
        <p:blipFill>
          <a:blip r:embed="rId4" cstate="print"/>
          <a:srcRect/>
          <a:stretch>
            <a:fillRect/>
          </a:stretch>
        </p:blipFill>
        <p:spPr bwMode="auto">
          <a:xfrm>
            <a:off x="2828925" y="3657600"/>
            <a:ext cx="2124075" cy="3200400"/>
          </a:xfrm>
          <a:prstGeom prst="rect">
            <a:avLst/>
          </a:prstGeom>
          <a:noFill/>
          <a:ln w="9525">
            <a:solidFill>
              <a:srgbClr val="FFFF66"/>
            </a:solidFill>
            <a:miter lim="800000"/>
            <a:headEnd/>
            <a:tailEnd/>
          </a:ln>
        </p:spPr>
      </p:pic>
      <p:sp>
        <p:nvSpPr>
          <p:cNvPr id="16" name="Content Placeholder 10"/>
          <p:cNvSpPr>
            <a:spLocks noGrp="1"/>
          </p:cNvSpPr>
          <p:nvPr>
            <p:ph sz="half" idx="1"/>
          </p:nvPr>
        </p:nvSpPr>
        <p:spPr>
          <a:xfrm>
            <a:off x="609600" y="1295400"/>
            <a:ext cx="8991600" cy="4114800"/>
          </a:xfrm>
        </p:spPr>
        <p:txBody>
          <a:bodyPr/>
          <a:lstStyle/>
          <a:p>
            <a:r>
              <a:rPr lang="en-US" b="1" dirty="0" smtClean="0"/>
              <a:t>Corrective Pruning</a:t>
            </a:r>
          </a:p>
          <a:p>
            <a:r>
              <a:rPr lang="en-US" b="1" dirty="0" smtClean="0"/>
              <a:t>Wound Repair</a:t>
            </a:r>
          </a:p>
          <a:p>
            <a:r>
              <a:rPr lang="en-US" b="1" dirty="0" smtClean="0"/>
              <a:t>Bent Trees</a:t>
            </a:r>
          </a:p>
          <a:p>
            <a:r>
              <a:rPr lang="en-US" b="1" dirty="0" smtClean="0"/>
              <a:t>Replant Uprooted Trees</a:t>
            </a:r>
            <a:endParaRPr lang="en-US" b="1" dirty="0"/>
          </a:p>
        </p:txBody>
      </p:sp>
      <p:pic>
        <p:nvPicPr>
          <p:cNvPr id="7" name="Picture 3" descr="IMG_0215small"/>
          <p:cNvPicPr>
            <a:picLocks noChangeAspect="1" noChangeArrowheads="1"/>
          </p:cNvPicPr>
          <p:nvPr/>
        </p:nvPicPr>
        <p:blipFill>
          <a:blip r:embed="rId5" cstate="print"/>
          <a:srcRect/>
          <a:stretch>
            <a:fillRect/>
          </a:stretch>
        </p:blipFill>
        <p:spPr bwMode="auto">
          <a:xfrm>
            <a:off x="5275262" y="4240433"/>
            <a:ext cx="3563938" cy="2541367"/>
          </a:xfrm>
          <a:prstGeom prst="rect">
            <a:avLst/>
          </a:prstGeom>
          <a:noFill/>
          <a:ln w="9525">
            <a:noFill/>
            <a:miter lim="800000"/>
            <a:headEnd/>
            <a:tailEnd/>
          </a:ln>
        </p:spPr>
      </p:pic>
      <p:pic>
        <p:nvPicPr>
          <p:cNvPr id="9" name="Picture 8" descr="storms 008"/>
          <p:cNvPicPr>
            <a:picLocks noChangeAspect="1" noChangeArrowheads="1"/>
          </p:cNvPicPr>
          <p:nvPr/>
        </p:nvPicPr>
        <p:blipFill>
          <a:blip r:embed="rId6" cstate="print"/>
          <a:srcRect/>
          <a:stretch>
            <a:fillRect/>
          </a:stretch>
        </p:blipFill>
        <p:spPr bwMode="auto">
          <a:xfrm>
            <a:off x="6477000" y="1143000"/>
            <a:ext cx="217170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Ms\c\My Documents\Erica\Data\PICTURES (all)\ALB development\m&amp;f_beetles.jpg"/>
          <p:cNvPicPr>
            <a:picLocks noChangeAspect="1" noChangeArrowheads="1"/>
          </p:cNvPicPr>
          <p:nvPr/>
        </p:nvPicPr>
        <p:blipFill>
          <a:blip r:embed="rId3" cstate="print">
            <a:lum bright="-6000"/>
          </a:blip>
          <a:srcRect/>
          <a:stretch>
            <a:fillRect/>
          </a:stretch>
        </p:blipFill>
        <p:spPr bwMode="auto">
          <a:xfrm>
            <a:off x="2308225" y="2438400"/>
            <a:ext cx="4278313" cy="3505200"/>
          </a:xfrm>
          <a:prstGeom prst="rect">
            <a:avLst/>
          </a:prstGeom>
          <a:noFill/>
          <a:ln w="9525">
            <a:noFill/>
            <a:miter lim="800000"/>
            <a:headEnd/>
            <a:tailEnd/>
          </a:ln>
        </p:spPr>
      </p:pic>
      <p:sp>
        <p:nvSpPr>
          <p:cNvPr id="36867" name="Text Box 4"/>
          <p:cNvSpPr txBox="1">
            <a:spLocks noChangeArrowheads="1"/>
          </p:cNvSpPr>
          <p:nvPr/>
        </p:nvSpPr>
        <p:spPr bwMode="auto">
          <a:xfrm>
            <a:off x="466725" y="4343400"/>
            <a:ext cx="2473325" cy="830263"/>
          </a:xfrm>
          <a:prstGeom prst="rect">
            <a:avLst/>
          </a:prstGeom>
          <a:solidFill>
            <a:schemeClr val="bg1"/>
          </a:solidFill>
          <a:ln w="9525">
            <a:solidFill>
              <a:schemeClr val="tx1"/>
            </a:solidFill>
            <a:miter lim="800000"/>
            <a:headEnd/>
            <a:tailEnd/>
          </a:ln>
        </p:spPr>
        <p:txBody>
          <a:bodyPr wrap="none">
            <a:spAutoFit/>
          </a:bodyPr>
          <a:lstStyle/>
          <a:p>
            <a:pPr algn="ctr" eaLnBrk="0" hangingPunct="0"/>
            <a:r>
              <a:rPr lang="en-US" sz="2400" b="1">
                <a:latin typeface="Arial" pitchFamily="34" charset="0"/>
              </a:rPr>
              <a:t>White or </a:t>
            </a:r>
          </a:p>
          <a:p>
            <a:pPr algn="ctr" eaLnBrk="0" hangingPunct="0"/>
            <a:r>
              <a:rPr lang="en-US" sz="2400" b="1">
                <a:latin typeface="Arial" pitchFamily="34" charset="0"/>
              </a:rPr>
              <a:t>yellowish spots</a:t>
            </a:r>
            <a:endParaRPr lang="en-US" sz="2400"/>
          </a:p>
        </p:txBody>
      </p:sp>
      <p:sp>
        <p:nvSpPr>
          <p:cNvPr id="36868" name="Text Box 7"/>
          <p:cNvSpPr txBox="1">
            <a:spLocks noChangeArrowheads="1"/>
          </p:cNvSpPr>
          <p:nvPr/>
        </p:nvSpPr>
        <p:spPr bwMode="auto">
          <a:xfrm>
            <a:off x="5883275" y="4459288"/>
            <a:ext cx="2933700" cy="461962"/>
          </a:xfrm>
          <a:prstGeom prst="rect">
            <a:avLst/>
          </a:prstGeom>
          <a:solidFill>
            <a:schemeClr val="bg1"/>
          </a:solidFill>
          <a:ln w="9525">
            <a:solidFill>
              <a:schemeClr val="tx1"/>
            </a:solidFill>
            <a:miter lim="800000"/>
            <a:headEnd/>
            <a:tailEnd/>
          </a:ln>
        </p:spPr>
        <p:txBody>
          <a:bodyPr wrap="none">
            <a:spAutoFit/>
          </a:bodyPr>
          <a:lstStyle/>
          <a:p>
            <a:pPr eaLnBrk="0" hangingPunct="0"/>
            <a:r>
              <a:rPr lang="en-US" sz="2400" b="1">
                <a:latin typeface="Arial" pitchFamily="34" charset="0"/>
              </a:rPr>
              <a:t>¾ - 1¼ inches long</a:t>
            </a:r>
          </a:p>
        </p:txBody>
      </p:sp>
      <p:sp>
        <p:nvSpPr>
          <p:cNvPr id="36869" name="Text Box 9"/>
          <p:cNvSpPr txBox="1">
            <a:spLocks noChangeArrowheads="1"/>
          </p:cNvSpPr>
          <p:nvPr/>
        </p:nvSpPr>
        <p:spPr bwMode="auto">
          <a:xfrm>
            <a:off x="520700" y="3386138"/>
            <a:ext cx="2713038" cy="461962"/>
          </a:xfrm>
          <a:prstGeom prst="rect">
            <a:avLst/>
          </a:prstGeom>
          <a:solidFill>
            <a:schemeClr val="bg1"/>
          </a:solidFill>
          <a:ln w="9525">
            <a:solidFill>
              <a:schemeClr val="tx1"/>
            </a:solidFill>
            <a:miter lim="800000"/>
            <a:headEnd/>
            <a:tailEnd/>
          </a:ln>
        </p:spPr>
        <p:txBody>
          <a:bodyPr wrap="none">
            <a:spAutoFit/>
          </a:bodyPr>
          <a:lstStyle/>
          <a:p>
            <a:pPr algn="ctr" eaLnBrk="0" hangingPunct="0"/>
            <a:r>
              <a:rPr lang="en-US" sz="2400" b="1">
                <a:latin typeface="Arial" pitchFamily="34" charset="0"/>
              </a:rPr>
              <a:t>Shiny black body</a:t>
            </a:r>
          </a:p>
        </p:txBody>
      </p:sp>
      <p:sp>
        <p:nvSpPr>
          <p:cNvPr id="36870" name="Line 11"/>
          <p:cNvSpPr>
            <a:spLocks noChangeShapeType="1"/>
          </p:cNvSpPr>
          <p:nvPr/>
        </p:nvSpPr>
        <p:spPr bwMode="auto">
          <a:xfrm flipV="1">
            <a:off x="2844800" y="4584700"/>
            <a:ext cx="1398588" cy="139700"/>
          </a:xfrm>
          <a:prstGeom prst="line">
            <a:avLst/>
          </a:prstGeom>
          <a:noFill/>
          <a:ln w="28575">
            <a:solidFill>
              <a:srgbClr val="FF0000"/>
            </a:solidFill>
            <a:round/>
            <a:headEnd/>
            <a:tailEnd type="stealth" w="lg" len="lg"/>
          </a:ln>
        </p:spPr>
        <p:txBody>
          <a:bodyPr wrap="none" anchor="ctr"/>
          <a:lstStyle/>
          <a:p>
            <a:endParaRPr lang="en-US"/>
          </a:p>
        </p:txBody>
      </p:sp>
      <p:sp>
        <p:nvSpPr>
          <p:cNvPr id="36871" name="Line 12"/>
          <p:cNvSpPr>
            <a:spLocks noChangeShapeType="1"/>
          </p:cNvSpPr>
          <p:nvPr/>
        </p:nvSpPr>
        <p:spPr bwMode="auto">
          <a:xfrm>
            <a:off x="2844800" y="4724400"/>
            <a:ext cx="1398588" cy="239713"/>
          </a:xfrm>
          <a:prstGeom prst="line">
            <a:avLst/>
          </a:prstGeom>
          <a:noFill/>
          <a:ln w="28575">
            <a:solidFill>
              <a:srgbClr val="FF0000"/>
            </a:solidFill>
            <a:round/>
            <a:headEnd/>
            <a:tailEnd type="stealth" w="lg" len="lg"/>
          </a:ln>
        </p:spPr>
        <p:txBody>
          <a:bodyPr wrap="none" anchor="ctr"/>
          <a:lstStyle/>
          <a:p>
            <a:endParaRPr lang="en-US"/>
          </a:p>
        </p:txBody>
      </p:sp>
      <p:sp>
        <p:nvSpPr>
          <p:cNvPr id="36872" name="Line 15"/>
          <p:cNvSpPr>
            <a:spLocks noChangeShapeType="1"/>
          </p:cNvSpPr>
          <p:nvPr/>
        </p:nvSpPr>
        <p:spPr bwMode="auto">
          <a:xfrm rot="10800000">
            <a:off x="5062538" y="3006725"/>
            <a:ext cx="1101725" cy="574675"/>
          </a:xfrm>
          <a:prstGeom prst="line">
            <a:avLst/>
          </a:prstGeom>
          <a:noFill/>
          <a:ln w="28575">
            <a:solidFill>
              <a:srgbClr val="FF0000"/>
            </a:solidFill>
            <a:round/>
            <a:headEnd/>
            <a:tailEnd type="stealth" w="lg" len="lg"/>
          </a:ln>
        </p:spPr>
        <p:txBody>
          <a:bodyPr wrap="none" anchor="ctr"/>
          <a:lstStyle/>
          <a:p>
            <a:endParaRPr lang="en-US"/>
          </a:p>
        </p:txBody>
      </p:sp>
      <p:sp>
        <p:nvSpPr>
          <p:cNvPr id="36873" name="AutoShape 13"/>
          <p:cNvSpPr>
            <a:spLocks/>
          </p:cNvSpPr>
          <p:nvPr/>
        </p:nvSpPr>
        <p:spPr bwMode="auto">
          <a:xfrm>
            <a:off x="5414963" y="3575050"/>
            <a:ext cx="409575" cy="2082800"/>
          </a:xfrm>
          <a:prstGeom prst="rightBrace">
            <a:avLst>
              <a:gd name="adj1" fmla="val 65096"/>
              <a:gd name="adj2" fmla="val 50500"/>
            </a:avLst>
          </a:prstGeom>
          <a:noFill/>
          <a:ln w="28575">
            <a:solidFill>
              <a:srgbClr val="FF0000"/>
            </a:solidFill>
            <a:round/>
            <a:headEnd/>
            <a:tailEnd/>
          </a:ln>
        </p:spPr>
        <p:txBody>
          <a:bodyPr wrap="none" anchor="ctr"/>
          <a:lstStyle/>
          <a:p>
            <a:pPr eaLnBrk="0" hangingPunct="0"/>
            <a:endParaRPr lang="en-US"/>
          </a:p>
        </p:txBody>
      </p:sp>
      <p:sp>
        <p:nvSpPr>
          <p:cNvPr id="11" name="Title 10"/>
          <p:cNvSpPr>
            <a:spLocks noGrp="1"/>
          </p:cNvSpPr>
          <p:nvPr>
            <p:ph type="title"/>
          </p:nvPr>
        </p:nvSpPr>
        <p:spPr/>
        <p:txBody>
          <a:bodyPr/>
          <a:lstStyle/>
          <a:p>
            <a:r>
              <a:rPr lang="en-US" dirty="0" smtClean="0">
                <a:solidFill>
                  <a:schemeClr val="tx2">
                    <a:lumMod val="50000"/>
                  </a:schemeClr>
                </a:solidFill>
                <a:effectLst>
                  <a:outerShdw blurRad="38100" dist="38100" dir="2700000" algn="tl">
                    <a:srgbClr val="000000">
                      <a:alpha val="43137"/>
                    </a:srgbClr>
                  </a:outerShdw>
                </a:effectLst>
              </a:rPr>
              <a:t>Look for Invasive Insect</a:t>
            </a:r>
            <a:br>
              <a:rPr lang="en-US" dirty="0" smtClean="0">
                <a:solidFill>
                  <a:schemeClr val="tx2">
                    <a:lumMod val="50000"/>
                  </a:schemeClr>
                </a:solidFill>
                <a:effectLst>
                  <a:outerShdw blurRad="38100" dist="38100" dir="2700000" algn="tl">
                    <a:srgbClr val="000000">
                      <a:alpha val="43137"/>
                    </a:srgbClr>
                  </a:outerShdw>
                </a:effectLst>
              </a:rPr>
            </a:br>
            <a:r>
              <a:rPr lang="en-US" dirty="0" smtClean="0">
                <a:solidFill>
                  <a:schemeClr val="tx2">
                    <a:lumMod val="50000"/>
                  </a:schemeClr>
                </a:solidFill>
                <a:effectLst>
                  <a:outerShdw blurRad="38100" dist="38100" dir="2700000" algn="tl">
                    <a:srgbClr val="000000">
                      <a:alpha val="43137"/>
                    </a:srgbClr>
                  </a:outerShdw>
                </a:effectLst>
              </a:rPr>
              <a:t>Signs and Symptoms</a:t>
            </a:r>
            <a:endParaRPr lang="en-US" dirty="0">
              <a:solidFill>
                <a:schemeClr val="tx2">
                  <a:lumMod val="50000"/>
                </a:schemeClr>
              </a:solidFill>
              <a:effectLst>
                <a:outerShdw blurRad="38100" dist="38100" dir="2700000" algn="tl">
                  <a:srgbClr val="000000">
                    <a:alpha val="43137"/>
                  </a:srgbClr>
                </a:outerShdw>
              </a:effectLst>
            </a:endParaRPr>
          </a:p>
        </p:txBody>
      </p:sp>
      <p:sp>
        <p:nvSpPr>
          <p:cNvPr id="12" name="TextBox 11"/>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a:xfrm>
            <a:off x="685800" y="609600"/>
            <a:ext cx="8077200" cy="1219200"/>
          </a:xfrm>
        </p:spPr>
        <p:txBody>
          <a:bodyPr/>
          <a:lstStyle/>
          <a:p>
            <a:pPr algn="r" eaLnBrk="1" hangingPunct="1">
              <a:defRPr/>
            </a:pPr>
            <a:r>
              <a:rPr lang="en-US" dirty="0" smtClean="0">
                <a:solidFill>
                  <a:srgbClr val="92D050"/>
                </a:solidFill>
                <a:effectLst>
                  <a:outerShdw blurRad="38100" dist="38100" dir="2700000" algn="tl">
                    <a:srgbClr val="000000"/>
                  </a:outerShdw>
                </a:effectLst>
              </a:rPr>
              <a:t>Picture with </a:t>
            </a:r>
            <a:br>
              <a:rPr lang="en-US" dirty="0" smtClean="0">
                <a:solidFill>
                  <a:srgbClr val="92D050"/>
                </a:solidFill>
                <a:effectLst>
                  <a:outerShdw blurRad="38100" dist="38100" dir="2700000" algn="tl">
                    <a:srgbClr val="000000"/>
                  </a:outerShdw>
                </a:effectLst>
              </a:rPr>
            </a:br>
            <a:r>
              <a:rPr lang="en-US" dirty="0" smtClean="0">
                <a:solidFill>
                  <a:srgbClr val="92D050"/>
                </a:solidFill>
                <a:effectLst>
                  <a:outerShdw blurRad="38100" dist="38100" dir="2700000" algn="tl">
                    <a:srgbClr val="000000"/>
                  </a:outerShdw>
                </a:effectLst>
              </a:rPr>
              <a:t>GPS Location </a:t>
            </a:r>
            <a:br>
              <a:rPr lang="en-US" dirty="0" smtClean="0">
                <a:solidFill>
                  <a:srgbClr val="92D050"/>
                </a:solidFill>
                <a:effectLst>
                  <a:outerShdw blurRad="38100" dist="38100" dir="2700000" algn="tl">
                    <a:srgbClr val="000000"/>
                  </a:outerShdw>
                </a:effectLst>
              </a:rPr>
            </a:br>
            <a:endParaRPr lang="en-US" dirty="0" smtClean="0">
              <a:solidFill>
                <a:srgbClr val="92D050"/>
              </a:solidFill>
              <a:effectLst>
                <a:outerShdw blurRad="38100" dist="38100" dir="2700000" algn="tl">
                  <a:srgbClr val="000000"/>
                </a:outerShdw>
              </a:effectLst>
            </a:endParaRPr>
          </a:p>
        </p:txBody>
      </p:sp>
      <p:pic>
        <p:nvPicPr>
          <p:cNvPr id="37891" name="Picture 3"/>
          <p:cNvPicPr>
            <a:picLocks noChangeAspect="1" noChangeArrowheads="1"/>
          </p:cNvPicPr>
          <p:nvPr/>
        </p:nvPicPr>
        <p:blipFill>
          <a:blip r:embed="rId2" cstate="print"/>
          <a:srcRect l="35893" t="21706" r="42657" b="17313"/>
          <a:stretch>
            <a:fillRect/>
          </a:stretch>
        </p:blipFill>
        <p:spPr bwMode="auto">
          <a:xfrm>
            <a:off x="304800" y="838200"/>
            <a:ext cx="3101975" cy="5334000"/>
          </a:xfrm>
          <a:prstGeom prst="rect">
            <a:avLst/>
          </a:prstGeom>
          <a:noFill/>
          <a:ln w="9525">
            <a:solidFill>
              <a:srgbClr val="FFFF66"/>
            </a:solidFill>
            <a:miter lim="800000"/>
            <a:headEnd/>
            <a:tailEnd/>
          </a:ln>
        </p:spPr>
      </p:pic>
      <p:pic>
        <p:nvPicPr>
          <p:cNvPr id="37892" name="Picture 2" descr="TulsaBW03822112"/>
          <p:cNvPicPr>
            <a:picLocks noChangeAspect="1" noChangeArrowheads="1"/>
          </p:cNvPicPr>
          <p:nvPr/>
        </p:nvPicPr>
        <p:blipFill>
          <a:blip r:embed="rId3" cstate="print"/>
          <a:srcRect/>
          <a:stretch>
            <a:fillRect/>
          </a:stretch>
        </p:blipFill>
        <p:spPr bwMode="auto">
          <a:xfrm>
            <a:off x="3657600" y="2287588"/>
            <a:ext cx="5181600" cy="3884612"/>
          </a:xfrm>
          <a:prstGeom prst="rect">
            <a:avLst/>
          </a:prstGeom>
          <a:noFill/>
          <a:ln w="9525">
            <a:noFill/>
            <a:miter lim="800000"/>
            <a:headEnd/>
            <a:tailEnd/>
          </a:ln>
        </p:spPr>
      </p:pic>
      <p:sp>
        <p:nvSpPr>
          <p:cNvPr id="37893" name="Line 5"/>
          <p:cNvSpPr>
            <a:spLocks noChangeShapeType="1"/>
          </p:cNvSpPr>
          <p:nvPr/>
        </p:nvSpPr>
        <p:spPr bwMode="auto">
          <a:xfrm flipV="1">
            <a:off x="2133600" y="4572000"/>
            <a:ext cx="1905000" cy="457200"/>
          </a:xfrm>
          <a:prstGeom prst="line">
            <a:avLst/>
          </a:prstGeom>
          <a:noFill/>
          <a:ln w="76200">
            <a:solidFill>
              <a:srgbClr val="CC33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7"/>
          <p:cNvGrpSpPr>
            <a:grpSpLocks/>
          </p:cNvGrpSpPr>
          <p:nvPr/>
        </p:nvGrpSpPr>
        <p:grpSpPr bwMode="auto">
          <a:xfrm>
            <a:off x="304800" y="457200"/>
            <a:ext cx="8609843" cy="6176963"/>
            <a:chOff x="336" y="240"/>
            <a:chExt cx="5177" cy="3891"/>
          </a:xfrm>
        </p:grpSpPr>
        <p:sp>
          <p:nvSpPr>
            <p:cNvPr id="45059" name="Rectangle 2"/>
            <p:cNvSpPr>
              <a:spLocks noChangeArrowheads="1"/>
            </p:cNvSpPr>
            <p:nvPr/>
          </p:nvSpPr>
          <p:spPr bwMode="auto">
            <a:xfrm>
              <a:off x="432" y="240"/>
              <a:ext cx="4896" cy="480"/>
            </a:xfrm>
            <a:prstGeom prst="rect">
              <a:avLst/>
            </a:prstGeom>
            <a:noFill/>
            <a:ln w="9525">
              <a:noFill/>
              <a:miter lim="800000"/>
              <a:headEnd/>
              <a:tailEnd/>
            </a:ln>
          </p:spPr>
          <p:txBody>
            <a:bodyPr anchor="ctr"/>
            <a:lstStyle/>
            <a:p>
              <a:pPr algn="ctr" eaLnBrk="0" hangingPunct="0"/>
              <a:r>
                <a:rPr lang="en-US" sz="4000" b="1" dirty="0">
                  <a:solidFill>
                    <a:srgbClr val="92D050"/>
                  </a:solidFill>
                  <a:effectLst>
                    <a:outerShdw blurRad="38100" dist="38100" dir="2700000" algn="tl">
                      <a:srgbClr val="000000">
                        <a:alpha val="43137"/>
                      </a:srgbClr>
                    </a:outerShdw>
                  </a:effectLst>
                  <a:latin typeface="+mj-lt"/>
                </a:rPr>
                <a:t>Summarizing/Reporting</a:t>
              </a:r>
            </a:p>
          </p:txBody>
        </p:sp>
        <p:pic>
          <p:nvPicPr>
            <p:cNvPr id="45060" name="Picture 3" descr="Kenner_Public_Removals_Page_01_Cliped"/>
            <p:cNvPicPr>
              <a:picLocks noChangeAspect="1" noChangeArrowheads="1"/>
            </p:cNvPicPr>
            <p:nvPr/>
          </p:nvPicPr>
          <p:blipFill>
            <a:blip r:embed="rId3" cstate="print"/>
            <a:srcRect/>
            <a:stretch>
              <a:fillRect/>
            </a:stretch>
          </p:blipFill>
          <p:spPr bwMode="auto">
            <a:xfrm>
              <a:off x="2902" y="960"/>
              <a:ext cx="2520" cy="2400"/>
            </a:xfrm>
            <a:prstGeom prst="rect">
              <a:avLst/>
            </a:prstGeom>
            <a:noFill/>
            <a:ln w="9525">
              <a:solidFill>
                <a:schemeClr val="accent2"/>
              </a:solidFill>
              <a:miter lim="800000"/>
              <a:headEnd/>
              <a:tailEnd/>
            </a:ln>
          </p:spPr>
        </p:pic>
        <p:pic>
          <p:nvPicPr>
            <p:cNvPr id="45061" name="Picture 4" descr="Kenner Streets and Trees_Clipped"/>
            <p:cNvPicPr>
              <a:picLocks noChangeAspect="1" noChangeArrowheads="1"/>
            </p:cNvPicPr>
            <p:nvPr/>
          </p:nvPicPr>
          <p:blipFill>
            <a:blip r:embed="rId4" cstate="print"/>
            <a:srcRect/>
            <a:stretch>
              <a:fillRect/>
            </a:stretch>
          </p:blipFill>
          <p:spPr bwMode="auto">
            <a:xfrm>
              <a:off x="3641" y="2484"/>
              <a:ext cx="1872" cy="1596"/>
            </a:xfrm>
            <a:prstGeom prst="rect">
              <a:avLst/>
            </a:prstGeom>
            <a:noFill/>
            <a:ln w="9525">
              <a:solidFill>
                <a:schemeClr val="accent2"/>
              </a:solidFill>
              <a:miter lim="800000"/>
              <a:headEnd/>
              <a:tailEnd/>
            </a:ln>
          </p:spPr>
        </p:pic>
        <p:sp>
          <p:nvSpPr>
            <p:cNvPr id="45062" name="Rectangle 5"/>
            <p:cNvSpPr>
              <a:spLocks noChangeArrowheads="1"/>
            </p:cNvSpPr>
            <p:nvPr/>
          </p:nvSpPr>
          <p:spPr bwMode="auto">
            <a:xfrm>
              <a:off x="336" y="1056"/>
              <a:ext cx="1968" cy="2544"/>
            </a:xfrm>
            <a:prstGeom prst="rect">
              <a:avLst/>
            </a:prstGeom>
            <a:noFill/>
            <a:ln w="9525">
              <a:noFill/>
              <a:miter lim="800000"/>
              <a:headEnd/>
              <a:tailEnd/>
            </a:ln>
          </p:spPr>
          <p:txBody>
            <a:bodyPr/>
            <a:lstStyle/>
            <a:p>
              <a:pPr marL="342900" indent="-342900" eaLnBrk="0" hangingPunct="0">
                <a:lnSpc>
                  <a:spcPct val="80000"/>
                </a:lnSpc>
                <a:spcBef>
                  <a:spcPct val="20000"/>
                </a:spcBef>
                <a:buFontTx/>
                <a:buChar char="•"/>
              </a:pPr>
              <a:r>
                <a:rPr lang="en-US" sz="2400" b="1" dirty="0" smtClean="0">
                  <a:latin typeface="+mj-lt"/>
                </a:rPr>
                <a:t>How Does The City Want It?</a:t>
              </a:r>
            </a:p>
            <a:p>
              <a:pPr marL="342900" indent="-342900" eaLnBrk="0" hangingPunct="0">
                <a:lnSpc>
                  <a:spcPct val="80000"/>
                </a:lnSpc>
                <a:spcBef>
                  <a:spcPct val="20000"/>
                </a:spcBef>
                <a:buFontTx/>
                <a:buChar char="•"/>
              </a:pPr>
              <a:endParaRPr lang="en-US" sz="2400" b="1" dirty="0" smtClean="0">
                <a:latin typeface="+mj-lt"/>
              </a:endParaRPr>
            </a:p>
            <a:p>
              <a:pPr marL="342900" indent="-342900" eaLnBrk="0" hangingPunct="0">
                <a:lnSpc>
                  <a:spcPct val="80000"/>
                </a:lnSpc>
                <a:spcBef>
                  <a:spcPct val="20000"/>
                </a:spcBef>
                <a:buFontTx/>
                <a:buChar char="•"/>
              </a:pPr>
              <a:r>
                <a:rPr lang="en-US" sz="2400" b="1" dirty="0" smtClean="0">
                  <a:latin typeface="+mj-lt"/>
                  <a:cs typeface="Times New Roman" pitchFamily="18" charset="0"/>
                </a:rPr>
                <a:t>Block Report</a:t>
              </a:r>
            </a:p>
            <a:p>
              <a:pPr marL="342900" indent="-342900" eaLnBrk="0" hangingPunct="0">
                <a:lnSpc>
                  <a:spcPct val="80000"/>
                </a:lnSpc>
                <a:spcBef>
                  <a:spcPct val="20000"/>
                </a:spcBef>
                <a:buFontTx/>
                <a:buChar char="•"/>
              </a:pPr>
              <a:endParaRPr lang="en-US" sz="2400" b="1" dirty="0" smtClean="0">
                <a:latin typeface="+mj-lt"/>
                <a:cs typeface="Times New Roman" pitchFamily="18" charset="0"/>
              </a:endParaRPr>
            </a:p>
            <a:p>
              <a:pPr marL="342900" indent="-342900" eaLnBrk="0" hangingPunct="0">
                <a:lnSpc>
                  <a:spcPct val="80000"/>
                </a:lnSpc>
                <a:spcBef>
                  <a:spcPct val="20000"/>
                </a:spcBef>
                <a:buFontTx/>
                <a:buChar char="•"/>
              </a:pPr>
              <a:r>
                <a:rPr lang="en-US" sz="2400" b="1" dirty="0" smtClean="0">
                  <a:latin typeface="+mj-lt"/>
                  <a:cs typeface="Times New Roman" pitchFamily="18" charset="0"/>
                </a:rPr>
                <a:t>Priority Lists</a:t>
              </a:r>
            </a:p>
            <a:p>
              <a:pPr marL="342900" indent="-342900" eaLnBrk="0" hangingPunct="0">
                <a:lnSpc>
                  <a:spcPct val="80000"/>
                </a:lnSpc>
                <a:spcBef>
                  <a:spcPct val="20000"/>
                </a:spcBef>
                <a:buFontTx/>
                <a:buChar char="•"/>
              </a:pPr>
              <a:endParaRPr lang="en-US" sz="2400" b="1" dirty="0" smtClean="0">
                <a:latin typeface="+mj-lt"/>
                <a:cs typeface="Times New Roman" pitchFamily="18" charset="0"/>
              </a:endParaRPr>
            </a:p>
            <a:p>
              <a:pPr marL="342900" indent="-342900" eaLnBrk="0" hangingPunct="0">
                <a:lnSpc>
                  <a:spcPct val="80000"/>
                </a:lnSpc>
                <a:spcBef>
                  <a:spcPct val="20000"/>
                </a:spcBef>
                <a:buFontTx/>
                <a:buChar char="•"/>
              </a:pPr>
              <a:r>
                <a:rPr lang="en-US" sz="2400" b="1" dirty="0" smtClean="0">
                  <a:latin typeface="+mj-lt"/>
                  <a:cs typeface="Times New Roman" pitchFamily="18" charset="0"/>
                </a:rPr>
                <a:t>Location Maps</a:t>
              </a:r>
            </a:p>
            <a:p>
              <a:pPr marL="342900" indent="-342900" eaLnBrk="0" hangingPunct="0">
                <a:lnSpc>
                  <a:spcPct val="80000"/>
                </a:lnSpc>
                <a:spcBef>
                  <a:spcPct val="20000"/>
                </a:spcBef>
                <a:buFontTx/>
                <a:buChar char="•"/>
              </a:pPr>
              <a:endParaRPr lang="en-US" sz="2400" b="1" dirty="0" smtClean="0">
                <a:latin typeface="+mj-lt"/>
                <a:cs typeface="Times New Roman" pitchFamily="18" charset="0"/>
              </a:endParaRPr>
            </a:p>
            <a:p>
              <a:pPr marL="342900" indent="-342900" eaLnBrk="0" hangingPunct="0">
                <a:lnSpc>
                  <a:spcPct val="80000"/>
                </a:lnSpc>
                <a:spcBef>
                  <a:spcPct val="20000"/>
                </a:spcBef>
                <a:buFontTx/>
                <a:buChar char="•"/>
              </a:pPr>
              <a:r>
                <a:rPr lang="en-US" sz="2400" b="1" dirty="0" err="1" smtClean="0">
                  <a:latin typeface="+mj-lt"/>
                  <a:cs typeface="Times New Roman" pitchFamily="18" charset="0"/>
                </a:rPr>
                <a:t>Gis</a:t>
              </a:r>
              <a:r>
                <a:rPr lang="en-US" sz="2400" b="1" dirty="0" smtClean="0">
                  <a:latin typeface="+mj-lt"/>
                  <a:cs typeface="Times New Roman" pitchFamily="18" charset="0"/>
                </a:rPr>
                <a:t> Layers?</a:t>
              </a:r>
            </a:p>
            <a:p>
              <a:pPr marL="342900" indent="-342900" eaLnBrk="0" hangingPunct="0">
                <a:lnSpc>
                  <a:spcPct val="80000"/>
                </a:lnSpc>
                <a:spcBef>
                  <a:spcPct val="20000"/>
                </a:spcBef>
                <a:buFontTx/>
                <a:buChar char="•"/>
              </a:pPr>
              <a:endParaRPr lang="en-US" sz="2800" b="1" dirty="0">
                <a:latin typeface="Century Gothic" pitchFamily="34" charset="0"/>
                <a:cs typeface="Times New Roman" pitchFamily="18" charset="0"/>
              </a:endParaRPr>
            </a:p>
            <a:p>
              <a:pPr marL="342900" indent="-342900" eaLnBrk="0" hangingPunct="0">
                <a:lnSpc>
                  <a:spcPct val="80000"/>
                </a:lnSpc>
                <a:spcBef>
                  <a:spcPct val="20000"/>
                </a:spcBef>
                <a:buFontTx/>
                <a:buChar char="•"/>
              </a:pPr>
              <a:endParaRPr lang="en-US" sz="2800" b="1" dirty="0">
                <a:latin typeface="Century Gothic" pitchFamily="34" charset="0"/>
                <a:cs typeface="Times New Roman" pitchFamily="18" charset="0"/>
              </a:endParaRPr>
            </a:p>
            <a:p>
              <a:pPr marL="342900" indent="-342900" eaLnBrk="0" hangingPunct="0">
                <a:lnSpc>
                  <a:spcPct val="80000"/>
                </a:lnSpc>
                <a:spcBef>
                  <a:spcPct val="20000"/>
                </a:spcBef>
                <a:buFontTx/>
                <a:buChar char="•"/>
              </a:pPr>
              <a:endParaRPr lang="en-US" sz="2800" b="1" dirty="0">
                <a:latin typeface="Century Gothic" pitchFamily="34" charset="0"/>
                <a:cs typeface="Times New Roman" pitchFamily="18" charset="0"/>
              </a:endParaRPr>
            </a:p>
          </p:txBody>
        </p:sp>
        <p:sp>
          <p:nvSpPr>
            <p:cNvPr id="45063" name="Text Box 6"/>
            <p:cNvSpPr txBox="1">
              <a:spLocks noChangeArrowheads="1"/>
            </p:cNvSpPr>
            <p:nvPr/>
          </p:nvSpPr>
          <p:spPr bwMode="auto">
            <a:xfrm>
              <a:off x="1268" y="3840"/>
              <a:ext cx="116" cy="291"/>
            </a:xfrm>
            <a:prstGeom prst="rect">
              <a:avLst/>
            </a:prstGeom>
            <a:noFill/>
            <a:ln w="9525">
              <a:noFill/>
              <a:miter lim="800000"/>
              <a:headEnd/>
              <a:tailEnd/>
            </a:ln>
          </p:spPr>
          <p:txBody>
            <a:bodyPr wrap="none">
              <a:spAutoFit/>
            </a:bodyPr>
            <a:lstStyle/>
            <a:p>
              <a:pPr eaLnBrk="0" hangingPunct="0"/>
              <a:endParaRPr lang="en-US" sz="2400" b="1" dirty="0"/>
            </a:p>
          </p:txBody>
        </p:sp>
      </p:grpSp>
      <p:sp>
        <p:nvSpPr>
          <p:cNvPr id="8" name="TextBox 7"/>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FEMA_ParkTreeSummary Tulsa with Ground Debris (Interim 17Feb08)"/>
          <p:cNvPicPr>
            <a:picLocks noGrp="1" noChangeAspect="1" noChangeArrowheads="1"/>
          </p:cNvPicPr>
          <p:nvPr>
            <p:ph idx="1"/>
          </p:nvPr>
        </p:nvPicPr>
        <p:blipFill>
          <a:blip r:embed="rId2" cstate="print"/>
          <a:srcRect/>
          <a:stretch>
            <a:fillRect/>
          </a:stretch>
        </p:blipFill>
        <p:spPr>
          <a:xfrm>
            <a:off x="838200" y="1066800"/>
            <a:ext cx="7772400" cy="10057048"/>
          </a:xfrm>
        </p:spPr>
      </p:pic>
      <p:sp>
        <p:nvSpPr>
          <p:cNvPr id="5" name="Text Box 6"/>
          <p:cNvSpPr>
            <a:spLocks noGrp="1" noChangeArrowheads="1"/>
          </p:cNvSpPr>
          <p:nvPr>
            <p:ph type="title"/>
          </p:nvPr>
        </p:nvSpPr>
        <p:spPr>
          <a:xfrm>
            <a:off x="228600" y="285819"/>
            <a:ext cx="8077200" cy="707886"/>
          </a:xfrm>
        </p:spPr>
        <p:txBody>
          <a:bodyPr>
            <a:spAutoFit/>
          </a:bodyPr>
          <a:lstStyle/>
          <a:p>
            <a:pPr algn="l"/>
            <a:r>
              <a:rPr lang="en-US" dirty="0" smtClean="0">
                <a:solidFill>
                  <a:srgbClr val="92D050"/>
                </a:solidFill>
                <a:effectLst>
                  <a:outerShdw blurRad="38100" dist="38100" dir="2700000" algn="tl">
                    <a:srgbClr val="000000">
                      <a:alpha val="43137"/>
                    </a:srgbClr>
                  </a:outerShdw>
                </a:effectLst>
              </a:rPr>
              <a:t>Reporting </a:t>
            </a:r>
            <a:r>
              <a:rPr lang="en-US" sz="2400" dirty="0" smtClean="0">
                <a:solidFill>
                  <a:srgbClr val="92D050"/>
                </a:solidFill>
                <a:effectLst>
                  <a:outerShdw blurRad="38100" dist="38100" dir="2700000" algn="tl">
                    <a:srgbClr val="000000">
                      <a:alpha val="43137"/>
                    </a:srgbClr>
                  </a:outerShdw>
                </a:effectLst>
              </a:rPr>
              <a:t>Oklahoma </a:t>
            </a:r>
            <a:r>
              <a:rPr lang="en-US" sz="2400" dirty="0" smtClean="0">
                <a:solidFill>
                  <a:srgbClr val="92D050"/>
                </a:solidFill>
                <a:effectLst>
                  <a:outerShdw blurRad="38100" dist="38100" dir="2700000" algn="tl">
                    <a:srgbClr val="000000">
                      <a:alpha val="43137"/>
                    </a:srgbClr>
                  </a:outerShdw>
                </a:effectLst>
              </a:rPr>
              <a:t>Ice Storm</a:t>
            </a:r>
          </a:p>
        </p:txBody>
      </p:sp>
      <p:sp>
        <p:nvSpPr>
          <p:cNvPr id="6" name="Oval 5"/>
          <p:cNvSpPr/>
          <p:nvPr/>
        </p:nvSpPr>
        <p:spPr bwMode="auto">
          <a:xfrm>
            <a:off x="1524000" y="3581400"/>
            <a:ext cx="2209800" cy="2286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7" name="Oval 6"/>
          <p:cNvSpPr/>
          <p:nvPr/>
        </p:nvSpPr>
        <p:spPr bwMode="auto">
          <a:xfrm>
            <a:off x="1752600" y="2667000"/>
            <a:ext cx="1295400" cy="2286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8" name="Oval 7"/>
          <p:cNvSpPr/>
          <p:nvPr/>
        </p:nvSpPr>
        <p:spPr bwMode="auto">
          <a:xfrm>
            <a:off x="1447800" y="5334000"/>
            <a:ext cx="1828800" cy="3810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6"/>
          <p:cNvSpPr>
            <a:spLocks noGrp="1" noChangeArrowheads="1"/>
          </p:cNvSpPr>
          <p:nvPr>
            <p:ph type="title"/>
          </p:nvPr>
        </p:nvSpPr>
        <p:spPr>
          <a:xfrm>
            <a:off x="304800" y="304800"/>
            <a:ext cx="8610600" cy="990600"/>
          </a:xfrm>
        </p:spPr>
        <p:txBody>
          <a:bodyPr/>
          <a:lstStyle/>
          <a:p>
            <a:r>
              <a:rPr lang="en-US" sz="3200" dirty="0" smtClean="0">
                <a:solidFill>
                  <a:srgbClr val="92D050"/>
                </a:solidFill>
                <a:effectLst>
                  <a:outerShdw blurRad="38100" dist="38100" dir="2700000" algn="tl">
                    <a:srgbClr val="000000">
                      <a:alpha val="43137"/>
                    </a:srgbClr>
                  </a:outerShdw>
                </a:effectLst>
              </a:rPr>
              <a:t>Massachusetts Tree Wardens &amp; Foresters Association Project </a:t>
            </a:r>
          </a:p>
        </p:txBody>
      </p:sp>
      <p:sp>
        <p:nvSpPr>
          <p:cNvPr id="410634" name="Rectangle 10"/>
          <p:cNvSpPr>
            <a:spLocks noGrp="1" noChangeArrowheads="1"/>
          </p:cNvSpPr>
          <p:nvPr>
            <p:ph type="body" sz="half" idx="2"/>
          </p:nvPr>
        </p:nvSpPr>
        <p:spPr>
          <a:xfrm>
            <a:off x="304800" y="1752600"/>
            <a:ext cx="5943600" cy="5105400"/>
          </a:xfrm>
        </p:spPr>
        <p:txBody>
          <a:bodyPr/>
          <a:lstStyle/>
          <a:p>
            <a:pPr>
              <a:defRPr/>
            </a:pPr>
            <a:r>
              <a:rPr lang="en-US" sz="1800" b="1" dirty="0" smtClean="0"/>
              <a:t>Cooperative </a:t>
            </a:r>
            <a:r>
              <a:rPr lang="en-US" sz="1800" b="1" dirty="0"/>
              <a:t>Agreement </a:t>
            </a:r>
            <a:r>
              <a:rPr lang="en-US" sz="1800" b="1" dirty="0" smtClean="0"/>
              <a:t>to </a:t>
            </a:r>
            <a:r>
              <a:rPr lang="en-US" sz="1800" b="1" dirty="0"/>
              <a:t>Help </a:t>
            </a:r>
            <a:r>
              <a:rPr lang="en-US" sz="1800" b="1" dirty="0" smtClean="0"/>
              <a:t>Introduce the Strike Team Initiative </a:t>
            </a:r>
            <a:r>
              <a:rPr lang="en-US" sz="1800" b="1" dirty="0"/>
              <a:t>to the </a:t>
            </a:r>
            <a:r>
              <a:rPr lang="en-US" sz="1800" b="1" dirty="0" smtClean="0"/>
              <a:t>NE Area</a:t>
            </a:r>
          </a:p>
          <a:p>
            <a:pPr>
              <a:defRPr/>
            </a:pPr>
            <a:endParaRPr lang="en-US" sz="1800" b="1" dirty="0"/>
          </a:p>
          <a:p>
            <a:pPr>
              <a:defRPr/>
            </a:pPr>
            <a:r>
              <a:rPr lang="en-US" sz="1800" b="1" dirty="0" smtClean="0"/>
              <a:t>Established Advisory Committee</a:t>
            </a:r>
          </a:p>
          <a:p>
            <a:pPr>
              <a:defRPr/>
            </a:pPr>
            <a:endParaRPr lang="en-US" sz="1800" b="1" dirty="0"/>
          </a:p>
          <a:p>
            <a:pPr>
              <a:defRPr/>
            </a:pPr>
            <a:r>
              <a:rPr lang="en-US" sz="1800" b="1" dirty="0" smtClean="0"/>
              <a:t>Refine and promote the process developed in the NE area</a:t>
            </a:r>
          </a:p>
          <a:p>
            <a:pPr>
              <a:defRPr/>
            </a:pPr>
            <a:endParaRPr lang="en-US" sz="1800" b="1" dirty="0" smtClean="0"/>
          </a:p>
          <a:p>
            <a:pPr>
              <a:defRPr/>
            </a:pPr>
            <a:r>
              <a:rPr lang="en-US" sz="1800" b="1" dirty="0" smtClean="0"/>
              <a:t>Attended </a:t>
            </a:r>
            <a:r>
              <a:rPr lang="en-US" sz="1800" b="1" dirty="0"/>
              <a:t>Training in </a:t>
            </a:r>
            <a:r>
              <a:rPr lang="en-US" sz="1800" b="1" dirty="0" smtClean="0"/>
              <a:t>Virginia, Arkansas</a:t>
            </a:r>
          </a:p>
          <a:p>
            <a:pPr>
              <a:defRPr/>
            </a:pPr>
            <a:endParaRPr lang="en-US" sz="1800" b="1" dirty="0" smtClean="0"/>
          </a:p>
          <a:p>
            <a:pPr>
              <a:defRPr/>
            </a:pPr>
            <a:r>
              <a:rPr lang="en-US" sz="1800" b="1" dirty="0" smtClean="0"/>
              <a:t>Conduct  Training in Delaware 2011,  Massachusetts in 2009</a:t>
            </a:r>
          </a:p>
          <a:p>
            <a:pPr>
              <a:defRPr/>
            </a:pPr>
            <a:endParaRPr lang="en-US" sz="1800" b="1" dirty="0" smtClean="0"/>
          </a:p>
          <a:p>
            <a:pPr>
              <a:defRPr/>
            </a:pPr>
            <a:r>
              <a:rPr lang="en-US" sz="1800" b="1" dirty="0" smtClean="0"/>
              <a:t>Deploy UFST Crews to </a:t>
            </a:r>
          </a:p>
          <a:p>
            <a:pPr>
              <a:buNone/>
              <a:defRPr/>
            </a:pPr>
            <a:r>
              <a:rPr lang="en-US" sz="1800" b="1" dirty="0" smtClean="0"/>
              <a:t>	Test process after storms</a:t>
            </a:r>
            <a:endParaRPr lang="en-US" sz="1800" b="1" dirty="0"/>
          </a:p>
        </p:txBody>
      </p:sp>
      <p:pic>
        <p:nvPicPr>
          <p:cNvPr id="235522" name="Picture 3" descr="MTWFA LOGO Clear Background"/>
          <p:cNvPicPr>
            <a:picLocks noChangeAspect="1" noChangeArrowheads="1"/>
          </p:cNvPicPr>
          <p:nvPr/>
        </p:nvPicPr>
        <p:blipFill>
          <a:blip r:embed="rId2" cstate="print">
            <a:grayscl/>
          </a:blip>
          <a:srcRect/>
          <a:stretch>
            <a:fillRect/>
          </a:stretch>
        </p:blipFill>
        <p:spPr bwMode="auto">
          <a:xfrm>
            <a:off x="6629400" y="1981200"/>
            <a:ext cx="2133600" cy="2133600"/>
          </a:xfrm>
          <a:prstGeom prst="rect">
            <a:avLst/>
          </a:prstGeom>
          <a:solidFill>
            <a:schemeClr val="tx1"/>
          </a:solidFill>
          <a:ln w="9525">
            <a:noFill/>
            <a:miter lim="800000"/>
            <a:headEnd/>
            <a:tailEnd/>
          </a:ln>
        </p:spPr>
      </p:pic>
      <p:pic>
        <p:nvPicPr>
          <p:cNvPr id="235524" name="Picture 2" descr="USDA_ForestService_logo"/>
          <p:cNvPicPr>
            <a:picLocks noChangeAspect="1" noChangeArrowheads="1"/>
          </p:cNvPicPr>
          <p:nvPr/>
        </p:nvPicPr>
        <p:blipFill>
          <a:blip r:embed="rId3" cstate="print">
            <a:grayscl/>
          </a:blip>
          <a:srcRect/>
          <a:stretch>
            <a:fillRect/>
          </a:stretch>
        </p:blipFill>
        <p:spPr bwMode="auto">
          <a:xfrm>
            <a:off x="6629400" y="4267200"/>
            <a:ext cx="2133600" cy="2396359"/>
          </a:xfrm>
          <a:prstGeom prst="rect">
            <a:avLst/>
          </a:prstGeom>
          <a:solidFill>
            <a:schemeClr val="tx1"/>
          </a:solidFill>
          <a:ln w="9525">
            <a:noFill/>
            <a:miter lim="800000"/>
            <a:headEnd/>
            <a:tailEnd/>
          </a:ln>
        </p:spPr>
      </p:pic>
      <p:sp>
        <p:nvSpPr>
          <p:cNvPr id="6" name="TextBox 5"/>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7" descr="Baton Rouge team 1 Final Map (Draft)">
            <a:hlinkClick r:id="rId3"/>
          </p:cNvPr>
          <p:cNvPicPr>
            <a:picLocks noChangeAspect="1" noChangeArrowheads="1"/>
          </p:cNvPicPr>
          <p:nvPr/>
        </p:nvPicPr>
        <p:blipFill>
          <a:blip r:embed="rId4" cstate="print"/>
          <a:srcRect/>
          <a:stretch>
            <a:fillRect/>
          </a:stretch>
        </p:blipFill>
        <p:spPr bwMode="auto">
          <a:xfrm>
            <a:off x="1878012" y="76200"/>
            <a:ext cx="5180826"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ChangeArrowheads="1"/>
          </p:cNvSpPr>
          <p:nvPr/>
        </p:nvSpPr>
        <p:spPr bwMode="auto">
          <a:xfrm>
            <a:off x="190500" y="228600"/>
            <a:ext cx="8763000" cy="1066800"/>
          </a:xfrm>
          <a:prstGeom prst="rect">
            <a:avLst/>
          </a:prstGeom>
          <a:noFill/>
          <a:ln w="9525">
            <a:noFill/>
            <a:miter lim="800000"/>
            <a:headEnd/>
            <a:tailEnd/>
          </a:ln>
          <a:effectLst/>
        </p:spPr>
        <p:txBody>
          <a:bodyPr anchor="ctr"/>
          <a:lstStyle/>
          <a:p>
            <a:pPr algn="ctr">
              <a:defRPr/>
            </a:pPr>
            <a:r>
              <a:rPr lang="en-US" sz="4400" b="1" dirty="0">
                <a:solidFill>
                  <a:schemeClr val="hlink"/>
                </a:solidFill>
                <a:effectLst>
                  <a:outerShdw blurRad="38100" dist="38100" dir="2700000" algn="tl">
                    <a:srgbClr val="000000"/>
                  </a:outerShdw>
                </a:effectLst>
                <a:latin typeface="Verdana" pitchFamily="34" charset="0"/>
              </a:rPr>
              <a:t>Data Analysis</a:t>
            </a:r>
          </a:p>
        </p:txBody>
      </p:sp>
      <p:graphicFrame>
        <p:nvGraphicFramePr>
          <p:cNvPr id="4098" name="Object 3"/>
          <p:cNvGraphicFramePr>
            <a:graphicFrameLocks noChangeAspect="1"/>
          </p:cNvGraphicFramePr>
          <p:nvPr/>
        </p:nvGraphicFramePr>
        <p:xfrm>
          <a:off x="838200" y="1633538"/>
          <a:ext cx="7467600" cy="4883150"/>
        </p:xfrm>
        <a:graphic>
          <a:graphicData uri="http://schemas.openxmlformats.org/presentationml/2006/ole">
            <p:oleObj spid="_x0000_s4098" name="Chart" r:id="rId3" imgW="4705350" imgH="3076575" progId="Excel.Sheet.8">
              <p:embed/>
            </p:oleObj>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Freeform 5"/>
          <p:cNvSpPr>
            <a:spLocks/>
          </p:cNvSpPr>
          <p:nvPr/>
        </p:nvSpPr>
        <p:spPr bwMode="auto">
          <a:xfrm>
            <a:off x="3124200" y="3657600"/>
            <a:ext cx="88900" cy="381000"/>
          </a:xfrm>
          <a:custGeom>
            <a:avLst/>
            <a:gdLst>
              <a:gd name="T0" fmla="*/ 2147483647 w 56"/>
              <a:gd name="T1" fmla="*/ 2147483647 h 240"/>
              <a:gd name="T2" fmla="*/ 2147483647 w 56"/>
              <a:gd name="T3" fmla="*/ 2147483647 h 240"/>
              <a:gd name="T4" fmla="*/ 2147483647 w 56"/>
              <a:gd name="T5" fmla="*/ 0 h 240"/>
              <a:gd name="T6" fmla="*/ 0 60000 65536"/>
              <a:gd name="T7" fmla="*/ 0 60000 65536"/>
              <a:gd name="T8" fmla="*/ 0 60000 65536"/>
              <a:gd name="T9" fmla="*/ 0 w 56"/>
              <a:gd name="T10" fmla="*/ 0 h 240"/>
              <a:gd name="T11" fmla="*/ 56 w 56"/>
              <a:gd name="T12" fmla="*/ 240 h 240"/>
            </a:gdLst>
            <a:ahLst/>
            <a:cxnLst>
              <a:cxn ang="T6">
                <a:pos x="T0" y="T1"/>
              </a:cxn>
              <a:cxn ang="T7">
                <a:pos x="T2" y="T3"/>
              </a:cxn>
              <a:cxn ang="T8">
                <a:pos x="T4" y="T5"/>
              </a:cxn>
            </a:cxnLst>
            <a:rect l="T9" t="T10" r="T11" b="T12"/>
            <a:pathLst>
              <a:path w="56" h="240">
                <a:moveTo>
                  <a:pt x="8" y="240"/>
                </a:moveTo>
                <a:cubicBezTo>
                  <a:pt x="4" y="188"/>
                  <a:pt x="0" y="136"/>
                  <a:pt x="8" y="96"/>
                </a:cubicBezTo>
                <a:cubicBezTo>
                  <a:pt x="16" y="56"/>
                  <a:pt x="48" y="16"/>
                  <a:pt x="56" y="0"/>
                </a:cubicBezTo>
              </a:path>
            </a:pathLst>
          </a:custGeom>
          <a:noFill/>
          <a:ln w="31750">
            <a:solidFill>
              <a:srgbClr val="FF0000"/>
            </a:solidFill>
            <a:prstDash val="sysDot"/>
            <a:round/>
            <a:headEnd/>
            <a:tailEnd/>
          </a:ln>
        </p:spPr>
        <p:txBody>
          <a:bodyPr/>
          <a:lstStyle/>
          <a:p>
            <a:endParaRPr lang="en-US"/>
          </a:p>
        </p:txBody>
      </p:sp>
      <p:sp>
        <p:nvSpPr>
          <p:cNvPr id="22533" name="Line 9"/>
          <p:cNvSpPr>
            <a:spLocks noChangeShapeType="1"/>
          </p:cNvSpPr>
          <p:nvPr/>
        </p:nvSpPr>
        <p:spPr bwMode="auto">
          <a:xfrm flipH="1" flipV="1">
            <a:off x="3429000" y="3429000"/>
            <a:ext cx="304800" cy="381000"/>
          </a:xfrm>
          <a:prstGeom prst="line">
            <a:avLst/>
          </a:prstGeom>
          <a:noFill/>
          <a:ln w="28575">
            <a:solidFill>
              <a:srgbClr val="FF0000"/>
            </a:solidFill>
            <a:round/>
            <a:headEnd/>
            <a:tailEnd type="triangle" w="med" len="med"/>
          </a:ln>
        </p:spPr>
        <p:txBody>
          <a:bodyPr wrap="none" anchor="ctr"/>
          <a:lstStyle/>
          <a:p>
            <a:endParaRPr lang="en-US"/>
          </a:p>
        </p:txBody>
      </p:sp>
      <p:sp>
        <p:nvSpPr>
          <p:cNvPr id="22534" name="Freeform 10"/>
          <p:cNvSpPr>
            <a:spLocks/>
          </p:cNvSpPr>
          <p:nvPr/>
        </p:nvSpPr>
        <p:spPr bwMode="auto">
          <a:xfrm rot="-6411286">
            <a:off x="1257300" y="3924300"/>
            <a:ext cx="381000" cy="152400"/>
          </a:xfrm>
          <a:custGeom>
            <a:avLst/>
            <a:gdLst>
              <a:gd name="T0" fmla="*/ 0 w 240"/>
              <a:gd name="T1" fmla="*/ 2147483647 h 56"/>
              <a:gd name="T2" fmla="*/ 2147483647 w 240"/>
              <a:gd name="T3" fmla="*/ 2147483647 h 56"/>
              <a:gd name="T4" fmla="*/ 2147483647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28" y="52"/>
                  <a:pt x="56" y="56"/>
                  <a:pt x="96" y="48"/>
                </a:cubicBezTo>
                <a:cubicBezTo>
                  <a:pt x="136" y="40"/>
                  <a:pt x="216" y="8"/>
                  <a:pt x="240" y="0"/>
                </a:cubicBezTo>
              </a:path>
            </a:pathLst>
          </a:custGeom>
          <a:noFill/>
          <a:ln w="31750">
            <a:solidFill>
              <a:srgbClr val="FF0000"/>
            </a:solidFill>
            <a:prstDash val="sysDot"/>
            <a:round/>
            <a:headEnd/>
            <a:tailEnd/>
          </a:ln>
        </p:spPr>
        <p:txBody>
          <a:bodyPr/>
          <a:lstStyle/>
          <a:p>
            <a:endParaRPr lang="en-US"/>
          </a:p>
        </p:txBody>
      </p:sp>
      <p:sp>
        <p:nvSpPr>
          <p:cNvPr id="8" name="TextBox 7"/>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pic>
        <p:nvPicPr>
          <p:cNvPr id="11" name="Picture 1"/>
          <p:cNvPicPr>
            <a:picLocks noChangeAspect="1" noChangeArrowheads="1"/>
          </p:cNvPicPr>
          <p:nvPr/>
        </p:nvPicPr>
        <p:blipFill>
          <a:blip r:embed="rId3" cstate="print"/>
          <a:srcRect l="3125" t="25000" r="6250" b="9375"/>
          <a:stretch>
            <a:fillRect/>
          </a:stretch>
        </p:blipFill>
        <p:spPr bwMode="auto">
          <a:xfrm>
            <a:off x="152400" y="152400"/>
            <a:ext cx="10287000" cy="5586905"/>
          </a:xfrm>
          <a:prstGeom prst="rect">
            <a:avLst/>
          </a:prstGeom>
          <a:noFill/>
          <a:ln w="9525">
            <a:noFill/>
            <a:miter lim="800000"/>
            <a:headEnd/>
            <a:tailEnd/>
          </a:ln>
        </p:spPr>
      </p:pic>
      <p:pic>
        <p:nvPicPr>
          <p:cNvPr id="12" name="Picture 3" descr="storms 010"/>
          <p:cNvPicPr>
            <a:picLocks noChangeAspect="1" noChangeArrowheads="1"/>
          </p:cNvPicPr>
          <p:nvPr/>
        </p:nvPicPr>
        <p:blipFill>
          <a:blip r:embed="rId4" cstate="print"/>
          <a:srcRect/>
          <a:stretch>
            <a:fillRect/>
          </a:stretch>
        </p:blipFill>
        <p:spPr bwMode="auto">
          <a:xfrm>
            <a:off x="1524000" y="2895600"/>
            <a:ext cx="2895600" cy="3860800"/>
          </a:xfrm>
          <a:prstGeom prst="rect">
            <a:avLst/>
          </a:prstGeom>
          <a:noFill/>
          <a:ln w="9525">
            <a:noFill/>
            <a:miter lim="800000"/>
            <a:headEnd/>
            <a:tailEnd/>
          </a:ln>
        </p:spPr>
      </p:pic>
      <p:pic>
        <p:nvPicPr>
          <p:cNvPr id="16" name="Picture 8" descr="3"/>
          <p:cNvPicPr>
            <a:picLocks noChangeAspect="1" noChangeArrowheads="1"/>
          </p:cNvPicPr>
          <p:nvPr/>
        </p:nvPicPr>
        <p:blipFill>
          <a:blip r:embed="rId5" cstate="print">
            <a:lum contrast="18000"/>
          </a:blip>
          <a:srcRect/>
          <a:stretch>
            <a:fillRect/>
          </a:stretch>
        </p:blipFill>
        <p:spPr bwMode="auto">
          <a:xfrm>
            <a:off x="5334000" y="2895600"/>
            <a:ext cx="2613159" cy="3962400"/>
          </a:xfrm>
          <a:prstGeom prst="rect">
            <a:avLst/>
          </a:prstGeom>
          <a:noFill/>
          <a:ln w="19050">
            <a:solidFill>
              <a:srgbClr val="000000"/>
            </a:solidFill>
            <a:miter lim="800000"/>
            <a:headEnd/>
            <a:tailEnd/>
          </a:ln>
        </p:spPr>
      </p:pic>
      <p:sp>
        <p:nvSpPr>
          <p:cNvPr id="9" name="TextBox 8"/>
          <p:cNvSpPr txBox="1"/>
          <p:nvPr/>
        </p:nvSpPr>
        <p:spPr>
          <a:xfrm>
            <a:off x="381000" y="2514600"/>
            <a:ext cx="7924800" cy="646331"/>
          </a:xfrm>
          <a:prstGeom prst="rect">
            <a:avLst/>
          </a:prstGeom>
          <a:noFill/>
        </p:spPr>
        <p:txBody>
          <a:bodyPr wrap="square" rtlCol="0">
            <a:spAutoFit/>
          </a:bodyPr>
          <a:lstStyle/>
          <a:p>
            <a:pPr marL="342900" indent="-342900">
              <a:buAutoNum type="arabicPlain" startAt="2"/>
            </a:pPr>
            <a:r>
              <a:rPr lang="en-US" dirty="0" smtClean="0">
                <a:solidFill>
                  <a:srgbClr val="FF0000"/>
                </a:solidFill>
              </a:rPr>
              <a:t>     5    </a:t>
            </a:r>
            <a:r>
              <a:rPr lang="en-US" dirty="0" err="1" smtClean="0">
                <a:solidFill>
                  <a:srgbClr val="FF0000"/>
                </a:solidFill>
              </a:rPr>
              <a:t>Denbow</a:t>
            </a:r>
            <a:r>
              <a:rPr lang="en-US" dirty="0" smtClean="0">
                <a:solidFill>
                  <a:srgbClr val="FF0000"/>
                </a:solidFill>
              </a:rPr>
              <a:t>     1   SUM   26   2   3    4       3      3                 1    2</a:t>
            </a:r>
          </a:p>
          <a:p>
            <a:pPr marL="342900" indent="-342900">
              <a:buAutoNum type="arabicPlain" startAt="2"/>
            </a:pPr>
            <a:r>
              <a:rPr lang="en-US" dirty="0" smtClean="0">
                <a:solidFill>
                  <a:srgbClr val="FF0000"/>
                </a:solidFill>
              </a:rPr>
              <a:t> 	</a:t>
            </a:r>
            <a:r>
              <a:rPr lang="en-US" dirty="0" smtClean="0"/>
              <a:t>       </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pic>
        <p:nvPicPr>
          <p:cNvPr id="11" name="Picture 1"/>
          <p:cNvPicPr>
            <a:picLocks noChangeAspect="1" noChangeArrowheads="1"/>
          </p:cNvPicPr>
          <p:nvPr/>
        </p:nvPicPr>
        <p:blipFill>
          <a:blip r:embed="rId4" cstate="print"/>
          <a:srcRect l="3125" t="25000" r="6250" b="9375"/>
          <a:stretch>
            <a:fillRect/>
          </a:stretch>
        </p:blipFill>
        <p:spPr bwMode="auto">
          <a:xfrm>
            <a:off x="152400" y="-685800"/>
            <a:ext cx="10744200" cy="5835212"/>
          </a:xfrm>
          <a:prstGeom prst="rect">
            <a:avLst/>
          </a:prstGeom>
          <a:noFill/>
          <a:ln w="9525">
            <a:noFill/>
            <a:miter lim="800000"/>
            <a:headEnd/>
            <a:tailEnd/>
          </a:ln>
        </p:spPr>
      </p:pic>
      <p:graphicFrame>
        <p:nvGraphicFramePr>
          <p:cNvPr id="94210" name="Object 2"/>
          <p:cNvGraphicFramePr>
            <a:graphicFrameLocks noChangeAspect="1"/>
          </p:cNvGraphicFramePr>
          <p:nvPr/>
        </p:nvGraphicFramePr>
        <p:xfrm>
          <a:off x="3200400" y="1828800"/>
          <a:ext cx="3810000" cy="4927904"/>
        </p:xfrm>
        <a:graphic>
          <a:graphicData uri="http://schemas.openxmlformats.org/presentationml/2006/ole">
            <p:oleObj spid="_x0000_s94210" name="Acrobat Document" r:id="rId5" imgW="6885000" imgH="8910000" progId="AcroExch.Document.7">
              <p:embed/>
            </p:oleObj>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pic>
        <p:nvPicPr>
          <p:cNvPr id="11" name="Picture 1"/>
          <p:cNvPicPr>
            <a:picLocks noChangeAspect="1" noChangeArrowheads="1"/>
          </p:cNvPicPr>
          <p:nvPr/>
        </p:nvPicPr>
        <p:blipFill>
          <a:blip r:embed="rId3" cstate="print"/>
          <a:srcRect l="3125" t="25000" r="6250" b="9375"/>
          <a:stretch>
            <a:fillRect/>
          </a:stretch>
        </p:blipFill>
        <p:spPr bwMode="auto">
          <a:xfrm>
            <a:off x="152400" y="-685800"/>
            <a:ext cx="10744200" cy="5835212"/>
          </a:xfrm>
          <a:prstGeom prst="rect">
            <a:avLst/>
          </a:prstGeom>
          <a:noFill/>
          <a:ln w="9525">
            <a:noFill/>
            <a:miter lim="800000"/>
            <a:headEnd/>
            <a:tailEnd/>
          </a:ln>
        </p:spPr>
      </p:pic>
      <p:pic>
        <p:nvPicPr>
          <p:cNvPr id="4" name="Picture 8"/>
          <p:cNvPicPr>
            <a:picLocks noChangeAspect="1" noChangeArrowheads="1"/>
          </p:cNvPicPr>
          <p:nvPr/>
        </p:nvPicPr>
        <p:blipFill>
          <a:blip r:embed="rId4" cstate="print"/>
          <a:srcRect/>
          <a:stretch>
            <a:fillRect/>
          </a:stretch>
        </p:blipFill>
        <p:spPr bwMode="auto">
          <a:xfrm>
            <a:off x="1142999" y="1905000"/>
            <a:ext cx="6399947"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pic>
        <p:nvPicPr>
          <p:cNvPr id="12" name="Picture 1"/>
          <p:cNvPicPr>
            <a:picLocks noChangeAspect="1" noChangeArrowheads="1"/>
          </p:cNvPicPr>
          <p:nvPr/>
        </p:nvPicPr>
        <p:blipFill>
          <a:blip r:embed="rId3" cstate="print"/>
          <a:srcRect l="3125" t="25000" r="6250" b="9375"/>
          <a:stretch>
            <a:fillRect/>
          </a:stretch>
        </p:blipFill>
        <p:spPr bwMode="auto">
          <a:xfrm>
            <a:off x="228600" y="76200"/>
            <a:ext cx="8839200" cy="4800600"/>
          </a:xfrm>
          <a:prstGeom prst="rect">
            <a:avLst/>
          </a:prstGeom>
          <a:noFill/>
          <a:ln w="9525">
            <a:noFill/>
            <a:miter lim="800000"/>
            <a:headEnd/>
            <a:tailEnd/>
          </a:ln>
        </p:spPr>
      </p:pic>
      <p:pic>
        <p:nvPicPr>
          <p:cNvPr id="5" name="Picture 3" descr="D:\Transfer\parry_slides\UFTS24ICE.jpg"/>
          <p:cNvPicPr>
            <a:picLocks noChangeAspect="1" noChangeArrowheads="1"/>
          </p:cNvPicPr>
          <p:nvPr/>
        </p:nvPicPr>
        <p:blipFill>
          <a:blip r:embed="rId4" cstate="print"/>
          <a:srcRect/>
          <a:stretch>
            <a:fillRect/>
          </a:stretch>
        </p:blipFill>
        <p:spPr bwMode="auto">
          <a:xfrm>
            <a:off x="1066800" y="2209497"/>
            <a:ext cx="6629400" cy="47247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pic>
        <p:nvPicPr>
          <p:cNvPr id="11" name="Picture 1"/>
          <p:cNvPicPr>
            <a:picLocks noChangeAspect="1" noChangeArrowheads="1"/>
          </p:cNvPicPr>
          <p:nvPr/>
        </p:nvPicPr>
        <p:blipFill>
          <a:blip r:embed="rId3" cstate="print"/>
          <a:srcRect l="3125" t="25000" r="6250" b="9375"/>
          <a:stretch>
            <a:fillRect/>
          </a:stretch>
        </p:blipFill>
        <p:spPr bwMode="auto">
          <a:xfrm>
            <a:off x="228600" y="76200"/>
            <a:ext cx="8839200" cy="4800600"/>
          </a:xfrm>
          <a:prstGeom prst="rect">
            <a:avLst/>
          </a:prstGeom>
          <a:noFill/>
          <a:ln w="9525">
            <a:noFill/>
            <a:miter lim="800000"/>
            <a:headEnd/>
            <a:tailEnd/>
          </a:ln>
        </p:spPr>
      </p:pic>
      <p:pic>
        <p:nvPicPr>
          <p:cNvPr id="12" name="Picture 2" descr="TulsaBW03822112"/>
          <p:cNvPicPr>
            <a:picLocks noChangeAspect="1" noChangeArrowheads="1"/>
          </p:cNvPicPr>
          <p:nvPr/>
        </p:nvPicPr>
        <p:blipFill>
          <a:blip r:embed="rId4" cstate="print"/>
          <a:srcRect/>
          <a:stretch>
            <a:fillRect/>
          </a:stretch>
        </p:blipFill>
        <p:spPr bwMode="auto">
          <a:xfrm>
            <a:off x="4512846" y="2971800"/>
            <a:ext cx="4371674" cy="3276600"/>
          </a:xfrm>
          <a:prstGeom prst="rect">
            <a:avLst/>
          </a:prstGeom>
          <a:noFill/>
          <a:ln w="9525">
            <a:noFill/>
            <a:miter lim="800000"/>
            <a:headEnd/>
            <a:tailEnd/>
          </a:ln>
          <a:effectLst/>
        </p:spPr>
      </p:pic>
      <p:pic>
        <p:nvPicPr>
          <p:cNvPr id="13" name="Picture 8" descr="storms 008"/>
          <p:cNvPicPr>
            <a:picLocks noChangeAspect="1" noChangeArrowheads="1"/>
          </p:cNvPicPr>
          <p:nvPr/>
        </p:nvPicPr>
        <p:blipFill>
          <a:blip r:embed="rId5" cstate="print"/>
          <a:srcRect/>
          <a:stretch>
            <a:fillRect/>
          </a:stretch>
        </p:blipFill>
        <p:spPr bwMode="auto">
          <a:xfrm>
            <a:off x="1066800" y="2819400"/>
            <a:ext cx="25146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pic>
        <p:nvPicPr>
          <p:cNvPr id="11" name="Picture 1"/>
          <p:cNvPicPr>
            <a:picLocks noChangeAspect="1" noChangeArrowheads="1"/>
          </p:cNvPicPr>
          <p:nvPr/>
        </p:nvPicPr>
        <p:blipFill>
          <a:blip r:embed="rId3" cstate="print"/>
          <a:srcRect l="3125" t="25000" r="6250" b="9375"/>
          <a:stretch>
            <a:fillRect/>
          </a:stretch>
        </p:blipFill>
        <p:spPr bwMode="auto">
          <a:xfrm>
            <a:off x="152400" y="-685800"/>
            <a:ext cx="10744200" cy="5835212"/>
          </a:xfrm>
          <a:prstGeom prst="rect">
            <a:avLst/>
          </a:prstGeom>
          <a:noFill/>
          <a:ln w="9525">
            <a:noFill/>
            <a:miter lim="800000"/>
            <a:headEnd/>
            <a:tailEnd/>
          </a:ln>
        </p:spPr>
      </p:pic>
      <p:pic>
        <p:nvPicPr>
          <p:cNvPr id="4" name="Picture 3" descr="storms 012.jpg"/>
          <p:cNvPicPr>
            <a:picLocks noChangeAspect="1"/>
          </p:cNvPicPr>
          <p:nvPr/>
        </p:nvPicPr>
        <p:blipFill>
          <a:blip r:embed="rId4" cstate="print"/>
          <a:stretch>
            <a:fillRect/>
          </a:stretch>
        </p:blipFill>
        <p:spPr>
          <a:xfrm rot="5400000">
            <a:off x="1638300" y="2628900"/>
            <a:ext cx="6400800" cy="48006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7"/>
          <p:cNvSpPr>
            <a:spLocks noGrp="1" noChangeArrowheads="1"/>
          </p:cNvSpPr>
          <p:nvPr>
            <p:ph type="title"/>
          </p:nvPr>
        </p:nvSpPr>
        <p:spPr>
          <a:xfrm>
            <a:off x="304800" y="533400"/>
            <a:ext cx="8382000" cy="1431925"/>
          </a:xfrm>
        </p:spPr>
        <p:txBody>
          <a:bodyPr/>
          <a:lstStyle/>
          <a:p>
            <a:r>
              <a:rPr lang="en-US" dirty="0" smtClean="0">
                <a:solidFill>
                  <a:srgbClr val="92D050"/>
                </a:solidFill>
                <a:effectLst>
                  <a:outerShdw blurRad="38100" dist="38100" dir="2700000" algn="tl">
                    <a:srgbClr val="000000">
                      <a:alpha val="43137"/>
                    </a:srgbClr>
                  </a:outerShdw>
                </a:effectLst>
              </a:rPr>
              <a:t>Urban Forestry Strike Team http://www.ufst.org/</a:t>
            </a:r>
          </a:p>
        </p:txBody>
      </p:sp>
      <p:sp>
        <p:nvSpPr>
          <p:cNvPr id="4" name="TextBox 3"/>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pic>
        <p:nvPicPr>
          <p:cNvPr id="5" name="Picture 4"/>
          <p:cNvPicPr>
            <a:picLocks noChangeAspect="1" noChangeArrowheads="1"/>
          </p:cNvPicPr>
          <p:nvPr/>
        </p:nvPicPr>
        <p:blipFill>
          <a:blip r:embed="rId2" cstate="print"/>
          <a:srcRect l="1031" t="19244" r="2061" b="7904"/>
          <a:stretch>
            <a:fillRect/>
          </a:stretch>
        </p:blipFill>
        <p:spPr bwMode="auto">
          <a:xfrm>
            <a:off x="685800" y="2432050"/>
            <a:ext cx="7848600" cy="442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a:xfrm>
            <a:off x="3657600" y="304800"/>
            <a:ext cx="4876800" cy="1431925"/>
          </a:xfrm>
        </p:spPr>
        <p:txBody>
          <a:bodyPr/>
          <a:lstStyle/>
          <a:p>
            <a:r>
              <a:rPr lang="en-US" dirty="0" smtClean="0">
                <a:solidFill>
                  <a:schemeClr val="tx2">
                    <a:lumMod val="50000"/>
                  </a:schemeClr>
                </a:solidFill>
                <a:effectLst>
                  <a:outerShdw blurRad="38100" dist="38100" dir="2700000" algn="tl">
                    <a:srgbClr val="000000">
                      <a:alpha val="43137"/>
                    </a:srgbClr>
                  </a:outerShdw>
                </a:effectLst>
              </a:rPr>
              <a:t>Questions?</a:t>
            </a:r>
          </a:p>
        </p:txBody>
      </p:sp>
      <p:sp>
        <p:nvSpPr>
          <p:cNvPr id="136198" name="Rectangle 6"/>
          <p:cNvSpPr>
            <a:spLocks noGrp="1" noChangeArrowheads="1"/>
          </p:cNvSpPr>
          <p:nvPr>
            <p:ph sz="half" idx="1"/>
          </p:nvPr>
        </p:nvSpPr>
        <p:spPr>
          <a:xfrm>
            <a:off x="228600" y="2667000"/>
            <a:ext cx="4191000" cy="3886200"/>
          </a:xfrm>
        </p:spPr>
        <p:txBody>
          <a:bodyPr/>
          <a:lstStyle/>
          <a:p>
            <a:pPr>
              <a:buFont typeface="Wingdings" pitchFamily="2" charset="2"/>
              <a:buNone/>
              <a:defRPr/>
            </a:pPr>
            <a:r>
              <a:rPr lang="en-US" sz="1800" b="1" dirty="0"/>
              <a:t>John E. Parry</a:t>
            </a:r>
          </a:p>
          <a:p>
            <a:pPr>
              <a:buFont typeface="Wingdings" pitchFamily="2" charset="2"/>
              <a:buNone/>
              <a:defRPr/>
            </a:pPr>
            <a:r>
              <a:rPr lang="en-US" sz="1800" b="1" dirty="0" smtClean="0"/>
              <a:t>U.S. </a:t>
            </a:r>
            <a:r>
              <a:rPr lang="en-US" sz="1800" b="1" dirty="0"/>
              <a:t>Forest Service</a:t>
            </a:r>
          </a:p>
          <a:p>
            <a:pPr>
              <a:buFont typeface="Wingdings" pitchFamily="2" charset="2"/>
              <a:buNone/>
              <a:defRPr/>
            </a:pPr>
            <a:r>
              <a:rPr lang="en-US" sz="1800" b="1" dirty="0"/>
              <a:t>State &amp; Private Forestry</a:t>
            </a:r>
          </a:p>
          <a:p>
            <a:pPr>
              <a:buFont typeface="Wingdings" pitchFamily="2" charset="2"/>
              <a:buNone/>
              <a:defRPr/>
            </a:pPr>
            <a:r>
              <a:rPr lang="en-US" sz="1800" b="1" dirty="0"/>
              <a:t>Durham, NH</a:t>
            </a:r>
          </a:p>
          <a:p>
            <a:pPr>
              <a:buFont typeface="Wingdings" pitchFamily="2" charset="2"/>
              <a:buNone/>
              <a:defRPr/>
            </a:pPr>
            <a:r>
              <a:rPr lang="en-US" sz="1800" b="1" dirty="0" smtClean="0"/>
              <a:t>603-868-7688, </a:t>
            </a:r>
          </a:p>
          <a:p>
            <a:pPr>
              <a:buFont typeface="Wingdings" pitchFamily="2" charset="2"/>
              <a:buNone/>
              <a:defRPr/>
            </a:pPr>
            <a:r>
              <a:rPr lang="en-US" sz="1800" b="1" dirty="0" smtClean="0">
                <a:solidFill>
                  <a:srgbClr val="FFFFFF"/>
                </a:solidFill>
                <a:hlinkClick r:id="rId3"/>
              </a:rPr>
              <a:t>jparry@fs.fed.us</a:t>
            </a:r>
            <a:endParaRPr lang="en-US" sz="1800" b="1" dirty="0" smtClean="0">
              <a:solidFill>
                <a:srgbClr val="FFFFFF"/>
              </a:solidFill>
            </a:endParaRPr>
          </a:p>
          <a:p>
            <a:pPr>
              <a:buFont typeface="Wingdings" pitchFamily="2" charset="2"/>
              <a:buNone/>
              <a:defRPr/>
            </a:pPr>
            <a:r>
              <a:rPr lang="en-US" sz="1800" b="1" dirty="0" smtClean="0">
                <a:solidFill>
                  <a:srgbClr val="FFFFFF"/>
                </a:solidFill>
                <a:hlinkClick r:id="rId4"/>
              </a:rPr>
              <a:t>www.na.fs.fed.us/urban</a:t>
            </a:r>
            <a:endParaRPr lang="en-US" sz="1800" b="1" dirty="0" smtClean="0">
              <a:solidFill>
                <a:srgbClr val="FFFFFF"/>
              </a:solidFill>
            </a:endParaRPr>
          </a:p>
          <a:p>
            <a:pPr>
              <a:buFont typeface="Wingdings" pitchFamily="2" charset="2"/>
              <a:buNone/>
              <a:defRPr/>
            </a:pPr>
            <a:endParaRPr lang="en-US" sz="1800" b="1" dirty="0" smtClean="0"/>
          </a:p>
          <a:p>
            <a:pPr>
              <a:buFont typeface="Wingdings" pitchFamily="2" charset="2"/>
              <a:buNone/>
              <a:defRPr/>
            </a:pPr>
            <a:r>
              <a:rPr lang="en-US" sz="1800" b="1" dirty="0" smtClean="0"/>
              <a:t>Urban Forestry Strike Team http://www.ufst.org</a:t>
            </a:r>
          </a:p>
          <a:p>
            <a:pPr>
              <a:buFont typeface="Wingdings" pitchFamily="2" charset="2"/>
              <a:buNone/>
              <a:defRPr/>
            </a:pPr>
            <a:endParaRPr lang="en-US" sz="2000" dirty="0" smtClean="0"/>
          </a:p>
          <a:p>
            <a:pPr>
              <a:buFont typeface="Wingdings" pitchFamily="2" charset="2"/>
              <a:buNone/>
              <a:defRPr/>
            </a:pPr>
            <a:endParaRPr lang="en-US" sz="2000" dirty="0" smtClean="0"/>
          </a:p>
          <a:p>
            <a:pPr>
              <a:buFont typeface="Wingdings" pitchFamily="2" charset="2"/>
              <a:buNone/>
              <a:defRPr/>
            </a:pPr>
            <a:endParaRPr lang="en-US" sz="2000" dirty="0" smtClean="0"/>
          </a:p>
          <a:p>
            <a:pPr>
              <a:buFont typeface="Wingdings" pitchFamily="2" charset="2"/>
              <a:buNone/>
              <a:defRPr/>
            </a:pPr>
            <a:endParaRPr lang="en-US" sz="2000" dirty="0" smtClean="0"/>
          </a:p>
          <a:p>
            <a:pPr>
              <a:buFont typeface="Wingdings" pitchFamily="2" charset="2"/>
              <a:buNone/>
              <a:defRPr/>
            </a:pPr>
            <a:endParaRPr lang="en-US" sz="2400" dirty="0"/>
          </a:p>
        </p:txBody>
      </p:sp>
      <p:pic>
        <p:nvPicPr>
          <p:cNvPr id="44036" name="Picture 5" descr="j0179301"/>
          <p:cNvPicPr>
            <a:picLocks noChangeAspect="1" noChangeArrowheads="1"/>
          </p:cNvPicPr>
          <p:nvPr/>
        </p:nvPicPr>
        <p:blipFill>
          <a:blip r:embed="rId5" cstate="print"/>
          <a:srcRect/>
          <a:stretch>
            <a:fillRect/>
          </a:stretch>
        </p:blipFill>
        <p:spPr bwMode="auto">
          <a:xfrm>
            <a:off x="4495800" y="2743200"/>
            <a:ext cx="4410075" cy="2895600"/>
          </a:xfrm>
          <a:prstGeom prst="rect">
            <a:avLst/>
          </a:prstGeom>
          <a:noFill/>
          <a:ln w="38100">
            <a:solidFill>
              <a:srgbClr val="000000"/>
            </a:solidFill>
            <a:miter lim="800000"/>
            <a:headEnd/>
            <a:tailEnd/>
          </a:ln>
        </p:spPr>
      </p:pic>
      <p:pic>
        <p:nvPicPr>
          <p:cNvPr id="44037" name="Picture 8" descr="full_blk"/>
          <p:cNvPicPr>
            <a:picLocks noChangeAspect="1" noChangeArrowheads="1"/>
          </p:cNvPicPr>
          <p:nvPr/>
        </p:nvPicPr>
        <p:blipFill>
          <a:blip r:embed="rId6" cstate="print"/>
          <a:srcRect/>
          <a:stretch>
            <a:fillRect/>
          </a:stretch>
        </p:blipFill>
        <p:spPr bwMode="auto">
          <a:xfrm>
            <a:off x="7848600" y="5444285"/>
            <a:ext cx="998538" cy="1108915"/>
          </a:xfrm>
          <a:prstGeom prst="rect">
            <a:avLst/>
          </a:prstGeom>
          <a:noFill/>
          <a:ln w="9525">
            <a:noFill/>
            <a:miter lim="800000"/>
            <a:headEnd/>
            <a:tailEnd/>
          </a:ln>
        </p:spPr>
      </p:pic>
      <p:sp>
        <p:nvSpPr>
          <p:cNvPr id="44038" name="Text Box 7"/>
          <p:cNvSpPr txBox="1">
            <a:spLocks noChangeArrowheads="1"/>
          </p:cNvSpPr>
          <p:nvPr/>
        </p:nvSpPr>
        <p:spPr bwMode="auto">
          <a:xfrm>
            <a:off x="3886200" y="1219200"/>
            <a:ext cx="2133600" cy="6248400"/>
          </a:xfrm>
          <a:prstGeom prst="rect">
            <a:avLst/>
          </a:prstGeom>
          <a:noFill/>
          <a:ln w="9525">
            <a:noFill/>
            <a:miter lim="800000"/>
            <a:headEnd/>
            <a:tailEnd/>
          </a:ln>
        </p:spPr>
        <p:txBody>
          <a:bodyPr>
            <a:spAutoFit/>
          </a:bodyPr>
          <a:lstStyle/>
          <a:p>
            <a:pPr eaLnBrk="0" hangingPunct="0"/>
            <a:r>
              <a:rPr lang="en-US" sz="40000" dirty="0">
                <a:solidFill>
                  <a:srgbClr val="FF0000"/>
                </a:solidFill>
              </a:rPr>
              <a:t>?</a:t>
            </a:r>
          </a:p>
        </p:txBody>
      </p:sp>
      <p:pic>
        <p:nvPicPr>
          <p:cNvPr id="44039" name="Picture 6" descr="UFST_logo(08Jun09)"/>
          <p:cNvPicPr>
            <a:picLocks noChangeAspect="1" noChangeArrowheads="1"/>
          </p:cNvPicPr>
          <p:nvPr/>
        </p:nvPicPr>
        <p:blipFill>
          <a:blip r:embed="rId7" cstate="print"/>
          <a:srcRect/>
          <a:stretch>
            <a:fillRect/>
          </a:stretch>
        </p:blipFill>
        <p:spPr bwMode="auto">
          <a:xfrm>
            <a:off x="304800" y="304800"/>
            <a:ext cx="2133600" cy="1571625"/>
          </a:xfrm>
          <a:prstGeom prst="rect">
            <a:avLst/>
          </a:prstGeom>
          <a:noFill/>
          <a:ln w="9525">
            <a:noFill/>
            <a:miter lim="800000"/>
            <a:headEnd/>
            <a:tailEnd/>
          </a:ln>
        </p:spPr>
      </p:pic>
      <p:sp>
        <p:nvSpPr>
          <p:cNvPr id="8" name="TextBox 7"/>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body" sz="half" idx="1"/>
          </p:nvPr>
        </p:nvSpPr>
        <p:spPr/>
        <p:txBody>
          <a:bodyPr/>
          <a:lstStyle/>
          <a:p>
            <a:pPr eaLnBrk="1" hangingPunct="1">
              <a:defRPr/>
            </a:pPr>
            <a:endParaRPr lang="en-US" sz="2800" dirty="0" smtClean="0"/>
          </a:p>
          <a:p>
            <a:pPr eaLnBrk="1" hangingPunct="1">
              <a:buFont typeface="Wingdings" pitchFamily="2" charset="2"/>
              <a:buNone/>
              <a:defRPr/>
            </a:pPr>
            <a:endParaRPr lang="en-US" sz="2800" dirty="0" smtClean="0"/>
          </a:p>
        </p:txBody>
      </p:sp>
      <p:sp>
        <p:nvSpPr>
          <p:cNvPr id="61442" name="Rectangle 2"/>
          <p:cNvSpPr>
            <a:spLocks noGrp="1" noChangeArrowheads="1"/>
          </p:cNvSpPr>
          <p:nvPr>
            <p:ph type="title"/>
          </p:nvPr>
        </p:nvSpPr>
        <p:spPr/>
        <p:txBody>
          <a:bodyPr/>
          <a:lstStyle/>
          <a:p>
            <a:pPr eaLnBrk="1" hangingPunct="1">
              <a:defRPr/>
            </a:pPr>
            <a:r>
              <a:rPr lang="en-US" dirty="0" smtClean="0">
                <a:solidFill>
                  <a:srgbClr val="92D050"/>
                </a:solidFill>
                <a:effectLst>
                  <a:outerShdw blurRad="38100" dist="38100" dir="2700000" algn="tl">
                    <a:srgbClr val="000000">
                      <a:alpha val="43137"/>
                    </a:srgbClr>
                  </a:outerShdw>
                </a:effectLst>
              </a:rPr>
              <a:t>4  Phases of </a:t>
            </a:r>
            <a:br>
              <a:rPr lang="en-US" dirty="0" smtClean="0">
                <a:solidFill>
                  <a:srgbClr val="92D050"/>
                </a:solidFill>
                <a:effectLst>
                  <a:outerShdw blurRad="38100" dist="38100" dir="2700000" algn="tl">
                    <a:srgbClr val="000000">
                      <a:alpha val="43137"/>
                    </a:srgbClr>
                  </a:outerShdw>
                </a:effectLst>
              </a:rPr>
            </a:br>
            <a:r>
              <a:rPr lang="en-US" dirty="0" smtClean="0">
                <a:solidFill>
                  <a:srgbClr val="92D050"/>
                </a:solidFill>
                <a:effectLst>
                  <a:outerShdw blurRad="38100" dist="38100" dir="2700000" algn="tl">
                    <a:srgbClr val="000000">
                      <a:alpha val="43137"/>
                    </a:srgbClr>
                  </a:outerShdw>
                </a:effectLst>
              </a:rPr>
              <a:t>Emergency Management</a:t>
            </a:r>
          </a:p>
        </p:txBody>
      </p:sp>
      <p:sp>
        <p:nvSpPr>
          <p:cNvPr id="6148" name="Text Box 5"/>
          <p:cNvSpPr txBox="1">
            <a:spLocks noChangeArrowheads="1"/>
          </p:cNvSpPr>
          <p:nvPr/>
        </p:nvSpPr>
        <p:spPr bwMode="auto">
          <a:xfrm>
            <a:off x="3505200" y="2133600"/>
            <a:ext cx="1963738" cy="579438"/>
          </a:xfrm>
          <a:prstGeom prst="rect">
            <a:avLst/>
          </a:prstGeom>
          <a:noFill/>
          <a:ln w="9525">
            <a:noFill/>
            <a:miter lim="800000"/>
            <a:headEnd/>
            <a:tailEnd/>
          </a:ln>
        </p:spPr>
        <p:txBody>
          <a:bodyPr wrap="none">
            <a:spAutoFit/>
          </a:bodyPr>
          <a:lstStyle/>
          <a:p>
            <a:pPr eaLnBrk="1" hangingPunct="1"/>
            <a:r>
              <a:rPr lang="en-US" sz="3200" b="1" dirty="0">
                <a:latin typeface="Palatino Linotype" pitchFamily="18" charset="0"/>
              </a:rPr>
              <a:t>Response</a:t>
            </a:r>
          </a:p>
        </p:txBody>
      </p:sp>
      <p:sp>
        <p:nvSpPr>
          <p:cNvPr id="6149" name="AutoShape 6"/>
          <p:cNvSpPr>
            <a:spLocks noChangeArrowheads="1"/>
          </p:cNvSpPr>
          <p:nvPr/>
        </p:nvSpPr>
        <p:spPr bwMode="auto">
          <a:xfrm rot="-2700645">
            <a:off x="2591594" y="2818606"/>
            <a:ext cx="1457325" cy="696913"/>
          </a:xfrm>
          <a:prstGeom prst="curvedDownArrow">
            <a:avLst>
              <a:gd name="adj1" fmla="val 34581"/>
              <a:gd name="adj2" fmla="val 83645"/>
              <a:gd name="adj3" fmla="val 35278"/>
            </a:avLst>
          </a:prstGeom>
          <a:solidFill>
            <a:schemeClr val="hlink"/>
          </a:solidFill>
          <a:ln w="9525">
            <a:solidFill>
              <a:schemeClr val="hlink"/>
            </a:solidFill>
            <a:miter lim="800000"/>
            <a:headEnd/>
            <a:tailEnd/>
          </a:ln>
        </p:spPr>
        <p:txBody>
          <a:bodyPr/>
          <a:lstStyle/>
          <a:p>
            <a:endParaRPr lang="en-US"/>
          </a:p>
        </p:txBody>
      </p:sp>
      <p:sp>
        <p:nvSpPr>
          <p:cNvPr id="6150" name="Text Box 7"/>
          <p:cNvSpPr txBox="1">
            <a:spLocks noChangeArrowheads="1"/>
          </p:cNvSpPr>
          <p:nvPr/>
        </p:nvSpPr>
        <p:spPr bwMode="auto">
          <a:xfrm>
            <a:off x="1905000" y="3886200"/>
            <a:ext cx="1981200" cy="579438"/>
          </a:xfrm>
          <a:prstGeom prst="rect">
            <a:avLst/>
          </a:prstGeom>
          <a:noFill/>
          <a:ln w="9525">
            <a:noFill/>
            <a:miter lim="800000"/>
            <a:headEnd/>
            <a:tailEnd/>
          </a:ln>
        </p:spPr>
        <p:txBody>
          <a:bodyPr>
            <a:spAutoFit/>
          </a:bodyPr>
          <a:lstStyle/>
          <a:p>
            <a:pPr eaLnBrk="1" hangingPunct="1"/>
            <a:r>
              <a:rPr lang="en-US" sz="3200" b="1">
                <a:latin typeface="Palatino Linotype" pitchFamily="18" charset="0"/>
              </a:rPr>
              <a:t>Planning</a:t>
            </a:r>
          </a:p>
        </p:txBody>
      </p:sp>
      <p:sp>
        <p:nvSpPr>
          <p:cNvPr id="6151" name="Text Box 8"/>
          <p:cNvSpPr txBox="1">
            <a:spLocks noChangeArrowheads="1"/>
          </p:cNvSpPr>
          <p:nvPr/>
        </p:nvSpPr>
        <p:spPr bwMode="auto">
          <a:xfrm>
            <a:off x="5410200" y="3886200"/>
            <a:ext cx="1974850" cy="579438"/>
          </a:xfrm>
          <a:prstGeom prst="rect">
            <a:avLst/>
          </a:prstGeom>
          <a:noFill/>
          <a:ln w="9525">
            <a:noFill/>
            <a:miter lim="800000"/>
            <a:headEnd/>
            <a:tailEnd/>
          </a:ln>
        </p:spPr>
        <p:txBody>
          <a:bodyPr>
            <a:spAutoFit/>
          </a:bodyPr>
          <a:lstStyle/>
          <a:p>
            <a:pPr eaLnBrk="1" hangingPunct="1"/>
            <a:r>
              <a:rPr lang="en-US" sz="3200" b="1" dirty="0">
                <a:solidFill>
                  <a:srgbClr val="FFFF00"/>
                </a:solidFill>
                <a:latin typeface="Palatino Linotype" pitchFamily="18" charset="0"/>
              </a:rPr>
              <a:t>Recovery</a:t>
            </a:r>
          </a:p>
        </p:txBody>
      </p:sp>
      <p:sp>
        <p:nvSpPr>
          <p:cNvPr id="6152" name="Text Box 9"/>
          <p:cNvSpPr txBox="1">
            <a:spLocks noChangeArrowheads="1"/>
          </p:cNvSpPr>
          <p:nvPr/>
        </p:nvSpPr>
        <p:spPr bwMode="auto">
          <a:xfrm>
            <a:off x="3657600" y="5638800"/>
            <a:ext cx="2166938" cy="579438"/>
          </a:xfrm>
          <a:prstGeom prst="rect">
            <a:avLst/>
          </a:prstGeom>
          <a:noFill/>
          <a:ln w="9525">
            <a:noFill/>
            <a:miter lim="800000"/>
            <a:headEnd/>
            <a:tailEnd/>
          </a:ln>
        </p:spPr>
        <p:txBody>
          <a:bodyPr wrap="none">
            <a:spAutoFit/>
          </a:bodyPr>
          <a:lstStyle/>
          <a:p>
            <a:pPr eaLnBrk="1" hangingPunct="1"/>
            <a:r>
              <a:rPr lang="en-US" sz="3200" b="1" dirty="0">
                <a:latin typeface="Palatino Linotype" pitchFamily="18" charset="0"/>
              </a:rPr>
              <a:t>Mitigation</a:t>
            </a:r>
          </a:p>
        </p:txBody>
      </p:sp>
      <p:sp>
        <p:nvSpPr>
          <p:cNvPr id="6153" name="AutoShape 10"/>
          <p:cNvSpPr>
            <a:spLocks noChangeArrowheads="1"/>
          </p:cNvSpPr>
          <p:nvPr/>
        </p:nvSpPr>
        <p:spPr bwMode="auto">
          <a:xfrm rot="2267213">
            <a:off x="5029200" y="2971800"/>
            <a:ext cx="1644650" cy="617538"/>
          </a:xfrm>
          <a:prstGeom prst="curvedDownArrow">
            <a:avLst>
              <a:gd name="adj1" fmla="val 44042"/>
              <a:gd name="adj2" fmla="val 106529"/>
              <a:gd name="adj3" fmla="val 35278"/>
            </a:avLst>
          </a:prstGeom>
          <a:solidFill>
            <a:schemeClr val="hlink"/>
          </a:solidFill>
          <a:ln w="9525">
            <a:solidFill>
              <a:srgbClr val="000000"/>
            </a:solidFill>
            <a:miter lim="800000"/>
            <a:headEnd/>
            <a:tailEnd/>
          </a:ln>
        </p:spPr>
        <p:txBody>
          <a:bodyPr/>
          <a:lstStyle/>
          <a:p>
            <a:endParaRPr lang="en-US"/>
          </a:p>
        </p:txBody>
      </p:sp>
      <p:sp>
        <p:nvSpPr>
          <p:cNvPr id="6154" name="AutoShape 11"/>
          <p:cNvSpPr>
            <a:spLocks noChangeArrowheads="1"/>
          </p:cNvSpPr>
          <p:nvPr/>
        </p:nvSpPr>
        <p:spPr bwMode="auto">
          <a:xfrm rot="8429988">
            <a:off x="4876800" y="4876800"/>
            <a:ext cx="1644650" cy="619125"/>
          </a:xfrm>
          <a:prstGeom prst="curvedDownArrow">
            <a:avLst>
              <a:gd name="adj1" fmla="val 43929"/>
              <a:gd name="adj2" fmla="val 106256"/>
              <a:gd name="adj3" fmla="val 35278"/>
            </a:avLst>
          </a:prstGeom>
          <a:solidFill>
            <a:schemeClr val="hlink"/>
          </a:solidFill>
          <a:ln w="9525">
            <a:solidFill>
              <a:srgbClr val="000000"/>
            </a:solidFill>
            <a:miter lim="800000"/>
            <a:headEnd/>
            <a:tailEnd/>
          </a:ln>
        </p:spPr>
        <p:txBody>
          <a:bodyPr/>
          <a:lstStyle/>
          <a:p>
            <a:endParaRPr lang="en-US"/>
          </a:p>
        </p:txBody>
      </p:sp>
      <p:sp>
        <p:nvSpPr>
          <p:cNvPr id="6155" name="AutoShape 12"/>
          <p:cNvSpPr>
            <a:spLocks noChangeArrowheads="1"/>
          </p:cNvSpPr>
          <p:nvPr/>
        </p:nvSpPr>
        <p:spPr bwMode="auto">
          <a:xfrm rot="-8309249">
            <a:off x="2465388" y="4737100"/>
            <a:ext cx="1644650" cy="619125"/>
          </a:xfrm>
          <a:prstGeom prst="curvedDownArrow">
            <a:avLst>
              <a:gd name="adj1" fmla="val 43929"/>
              <a:gd name="adj2" fmla="val 106256"/>
              <a:gd name="adj3" fmla="val 35278"/>
            </a:avLst>
          </a:prstGeom>
          <a:solidFill>
            <a:schemeClr val="hlink"/>
          </a:solidFill>
          <a:ln w="9525">
            <a:solidFill>
              <a:srgbClr val="000000"/>
            </a:solidFill>
            <a:miter lim="800000"/>
            <a:headEnd/>
            <a:tailEnd/>
          </a:ln>
        </p:spPr>
        <p:txBody>
          <a:bodyP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81" name="Picture 5" descr="Crushed white car"/>
          <p:cNvPicPr>
            <a:picLocks noChangeAspect="1" noChangeArrowheads="1"/>
          </p:cNvPicPr>
          <p:nvPr/>
        </p:nvPicPr>
        <p:blipFill>
          <a:blip r:embed="rId3" cstate="print"/>
          <a:srcRect/>
          <a:stretch>
            <a:fillRect/>
          </a:stretch>
        </p:blipFill>
        <p:spPr bwMode="auto">
          <a:xfrm>
            <a:off x="58738" y="4419600"/>
            <a:ext cx="3217862" cy="2109788"/>
          </a:xfrm>
          <a:prstGeom prst="rect">
            <a:avLst/>
          </a:prstGeom>
          <a:noFill/>
          <a:ln w="9525">
            <a:solidFill>
              <a:schemeClr val="tx2"/>
            </a:solidFill>
            <a:miter lim="800000"/>
            <a:headEnd/>
            <a:tailEnd/>
          </a:ln>
        </p:spPr>
      </p:pic>
      <p:pic>
        <p:nvPicPr>
          <p:cNvPr id="60419" name="Picture 6" descr="ch3fig079"/>
          <p:cNvPicPr>
            <a:picLocks noChangeAspect="1" noChangeArrowheads="1"/>
          </p:cNvPicPr>
          <p:nvPr/>
        </p:nvPicPr>
        <p:blipFill>
          <a:blip r:embed="rId4" cstate="print"/>
          <a:srcRect/>
          <a:stretch>
            <a:fillRect/>
          </a:stretch>
        </p:blipFill>
        <p:spPr bwMode="auto">
          <a:xfrm>
            <a:off x="5181600" y="4183063"/>
            <a:ext cx="3886200" cy="2598737"/>
          </a:xfrm>
          <a:prstGeom prst="rect">
            <a:avLst/>
          </a:prstGeom>
          <a:noFill/>
          <a:ln w="9525">
            <a:solidFill>
              <a:schemeClr val="hlink"/>
            </a:solidFill>
            <a:miter lim="800000"/>
            <a:headEnd/>
            <a:tailEnd/>
          </a:ln>
        </p:spPr>
      </p:pic>
      <p:pic>
        <p:nvPicPr>
          <p:cNvPr id="382984" name="Picture 8" descr="cover_uprooted_tree_upheaved sidewalk"/>
          <p:cNvPicPr>
            <a:picLocks noChangeAspect="1" noChangeArrowheads="1"/>
          </p:cNvPicPr>
          <p:nvPr/>
        </p:nvPicPr>
        <p:blipFill>
          <a:blip r:embed="rId5" cstate="print"/>
          <a:srcRect/>
          <a:stretch>
            <a:fillRect/>
          </a:stretch>
        </p:blipFill>
        <p:spPr bwMode="auto">
          <a:xfrm>
            <a:off x="76200" y="76200"/>
            <a:ext cx="3581400" cy="2411413"/>
          </a:xfrm>
          <a:prstGeom prst="rect">
            <a:avLst/>
          </a:prstGeom>
          <a:noFill/>
          <a:ln w="12700">
            <a:solidFill>
              <a:schemeClr val="tx2"/>
            </a:solidFill>
            <a:miter lim="800000"/>
            <a:headEnd/>
            <a:tailEnd/>
          </a:ln>
        </p:spPr>
      </p:pic>
      <p:pic>
        <p:nvPicPr>
          <p:cNvPr id="60421" name="Picture 9"/>
          <p:cNvPicPr>
            <a:picLocks noChangeAspect="1" noChangeArrowheads="1"/>
          </p:cNvPicPr>
          <p:nvPr/>
        </p:nvPicPr>
        <p:blipFill>
          <a:blip r:embed="rId6" cstate="print"/>
          <a:srcRect/>
          <a:stretch>
            <a:fillRect/>
          </a:stretch>
        </p:blipFill>
        <p:spPr bwMode="auto">
          <a:xfrm>
            <a:off x="2743200" y="1370013"/>
            <a:ext cx="3435350" cy="4573587"/>
          </a:xfrm>
          <a:prstGeom prst="rect">
            <a:avLst/>
          </a:prstGeom>
          <a:noFill/>
          <a:ln w="9525">
            <a:solidFill>
              <a:srgbClr val="000000"/>
            </a:solidFill>
            <a:miter lim="800000"/>
            <a:headEnd/>
            <a:tailEnd/>
          </a:ln>
        </p:spPr>
      </p:pic>
      <p:pic>
        <p:nvPicPr>
          <p:cNvPr id="60422" name="Picture 7" descr="ch3fig003"/>
          <p:cNvPicPr>
            <a:picLocks noChangeAspect="1" noChangeArrowheads="1"/>
          </p:cNvPicPr>
          <p:nvPr/>
        </p:nvPicPr>
        <p:blipFill>
          <a:blip r:embed="rId7" cstate="print"/>
          <a:srcRect/>
          <a:stretch>
            <a:fillRect/>
          </a:stretch>
        </p:blipFill>
        <p:spPr bwMode="auto">
          <a:xfrm>
            <a:off x="5372100" y="76200"/>
            <a:ext cx="3695700" cy="2743200"/>
          </a:xfrm>
          <a:prstGeom prst="rect">
            <a:avLst/>
          </a:prstGeom>
          <a:noFill/>
          <a:ln w="9525">
            <a:solidFill>
              <a:schemeClr val="hlink"/>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82981"/>
                                        </p:tgtEl>
                                        <p:attrNameLst>
                                          <p:attrName>style.visibility</p:attrName>
                                        </p:attrNameLst>
                                      </p:cBhvr>
                                      <p:to>
                                        <p:strVal val="visible"/>
                                      </p:to>
                                    </p:set>
                                    <p:anim calcmode="lin" valueType="num">
                                      <p:cBhvr additive="base">
                                        <p:cTn id="7" dur="500" fill="hold"/>
                                        <p:tgtEl>
                                          <p:spTgt spid="382981"/>
                                        </p:tgtEl>
                                        <p:attrNameLst>
                                          <p:attrName>ppt_x</p:attrName>
                                        </p:attrNameLst>
                                      </p:cBhvr>
                                      <p:tavLst>
                                        <p:tav tm="0">
                                          <p:val>
                                            <p:strVal val="0-#ppt_w/2"/>
                                          </p:val>
                                        </p:tav>
                                        <p:tav tm="100000">
                                          <p:val>
                                            <p:strVal val="#ppt_x"/>
                                          </p:val>
                                        </p:tav>
                                      </p:tavLst>
                                    </p:anim>
                                    <p:anim calcmode="lin" valueType="num">
                                      <p:cBhvr additive="base">
                                        <p:cTn id="8" dur="500" fill="hold"/>
                                        <p:tgtEl>
                                          <p:spTgt spid="38298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82984"/>
                                        </p:tgtEl>
                                        <p:attrNameLst>
                                          <p:attrName>style.visibility</p:attrName>
                                        </p:attrNameLst>
                                      </p:cBhvr>
                                      <p:to>
                                        <p:strVal val="visible"/>
                                      </p:to>
                                    </p:set>
                                    <p:anim calcmode="lin" valueType="num">
                                      <p:cBhvr additive="base">
                                        <p:cTn id="13" dur="500" fill="hold"/>
                                        <p:tgtEl>
                                          <p:spTgt spid="382984"/>
                                        </p:tgtEl>
                                        <p:attrNameLst>
                                          <p:attrName>ppt_x</p:attrName>
                                        </p:attrNameLst>
                                      </p:cBhvr>
                                      <p:tavLst>
                                        <p:tav tm="0">
                                          <p:val>
                                            <p:strVal val="0-#ppt_w/2"/>
                                          </p:val>
                                        </p:tav>
                                        <p:tav tm="100000">
                                          <p:val>
                                            <p:strVal val="#ppt_x"/>
                                          </p:val>
                                        </p:tav>
                                      </p:tavLst>
                                    </p:anim>
                                    <p:anim calcmode="lin" valueType="num">
                                      <p:cBhvr additive="base">
                                        <p:cTn id="14" dur="500" fill="hold"/>
                                        <p:tgtEl>
                                          <p:spTgt spid="3829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smtClean="0">
                <a:solidFill>
                  <a:schemeClr val="accent2"/>
                </a:solidFill>
              </a:rPr>
              <a:t>Risk Assessment Protocol</a:t>
            </a:r>
          </a:p>
        </p:txBody>
      </p:sp>
      <p:sp>
        <p:nvSpPr>
          <p:cNvPr id="36867" name="Rectangle 3"/>
          <p:cNvSpPr>
            <a:spLocks noGrp="1" noChangeArrowheads="1"/>
          </p:cNvSpPr>
          <p:nvPr>
            <p:ph idx="1"/>
          </p:nvPr>
        </p:nvSpPr>
        <p:spPr>
          <a:xfrm>
            <a:off x="990600" y="1981200"/>
            <a:ext cx="8001000" cy="4114800"/>
          </a:xfrm>
        </p:spPr>
        <p:txBody>
          <a:bodyPr/>
          <a:lstStyle/>
          <a:p>
            <a:pPr eaLnBrk="1" hangingPunct="1">
              <a:lnSpc>
                <a:spcPct val="90000"/>
              </a:lnSpc>
              <a:defRPr/>
            </a:pPr>
            <a:r>
              <a:rPr lang="en-US" dirty="0" smtClean="0"/>
              <a:t>Basic components of data collection</a:t>
            </a:r>
          </a:p>
          <a:p>
            <a:pPr lvl="1" eaLnBrk="1" hangingPunct="1">
              <a:lnSpc>
                <a:spcPct val="90000"/>
              </a:lnSpc>
              <a:defRPr/>
            </a:pPr>
            <a:r>
              <a:rPr lang="en-US" dirty="0" smtClean="0"/>
              <a:t>Species (can be to genus)</a:t>
            </a:r>
          </a:p>
          <a:p>
            <a:pPr lvl="1" eaLnBrk="1" hangingPunct="1">
              <a:lnSpc>
                <a:spcPct val="90000"/>
              </a:lnSpc>
              <a:defRPr/>
            </a:pPr>
            <a:r>
              <a:rPr lang="en-US" dirty="0" smtClean="0"/>
              <a:t>DBH</a:t>
            </a:r>
          </a:p>
          <a:p>
            <a:pPr lvl="1" eaLnBrk="1" hangingPunct="1">
              <a:lnSpc>
                <a:spcPct val="90000"/>
              </a:lnSpc>
              <a:defRPr/>
            </a:pPr>
            <a:r>
              <a:rPr lang="en-US" dirty="0" smtClean="0"/>
              <a:t>Location (preferably spatial)</a:t>
            </a:r>
          </a:p>
          <a:p>
            <a:pPr lvl="1" eaLnBrk="1" hangingPunct="1">
              <a:lnSpc>
                <a:spcPct val="90000"/>
              </a:lnSpc>
              <a:defRPr/>
            </a:pPr>
            <a:r>
              <a:rPr lang="en-US" dirty="0" smtClean="0"/>
              <a:t>Remove entire tree or prune hazard limbs</a:t>
            </a:r>
          </a:p>
          <a:p>
            <a:pPr lvl="1" eaLnBrk="1" hangingPunct="1">
              <a:lnSpc>
                <a:spcPct val="90000"/>
              </a:lnSpc>
              <a:defRPr/>
            </a:pPr>
            <a:r>
              <a:rPr lang="en-US" dirty="0" smtClean="0"/>
              <a:t>Justification </a:t>
            </a:r>
          </a:p>
          <a:p>
            <a:pPr lvl="1" eaLnBrk="1" hangingPunct="1">
              <a:lnSpc>
                <a:spcPct val="90000"/>
              </a:lnSpc>
              <a:defRPr/>
            </a:pPr>
            <a:r>
              <a:rPr lang="en-US" dirty="0" smtClean="0"/>
              <a:t>Immediate action required</a:t>
            </a:r>
          </a:p>
          <a:p>
            <a:pPr lvl="1" eaLnBrk="1" hangingPunct="1">
              <a:lnSpc>
                <a:spcPct val="90000"/>
              </a:lnSpc>
              <a:defRPr/>
            </a:pPr>
            <a:r>
              <a:rPr lang="en-US" dirty="0" smtClean="0"/>
              <a:t>Not storm related</a:t>
            </a:r>
          </a:p>
          <a:p>
            <a:pPr lvl="1" eaLnBrk="1" hangingPunct="1">
              <a:lnSpc>
                <a:spcPct val="90000"/>
              </a:lnSpc>
              <a:defRPr/>
            </a:pPr>
            <a:r>
              <a:rPr lang="en-US" dirty="0" smtClean="0"/>
              <a:t>Notes (make it brief)</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l="16875" t="10001" r="19376" b="10001"/>
          <a:stretch>
            <a:fillRect/>
          </a:stretch>
        </p:blipFill>
        <p:spPr bwMode="auto">
          <a:xfrm>
            <a:off x="914400" y="381000"/>
            <a:ext cx="77724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field_map_photo.png"/>
          <p:cNvPicPr>
            <a:picLocks noChangeAspect="1"/>
          </p:cNvPicPr>
          <p:nvPr/>
        </p:nvPicPr>
        <p:blipFill>
          <a:blip r:embed="rId2" cstate="print"/>
          <a:srcRect/>
          <a:stretch>
            <a:fillRect/>
          </a:stretch>
        </p:blipFill>
        <p:spPr bwMode="auto">
          <a:xfrm>
            <a:off x="134938" y="0"/>
            <a:ext cx="88741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field_map.png"/>
          <p:cNvPicPr>
            <a:picLocks noChangeAspect="1"/>
          </p:cNvPicPr>
          <p:nvPr/>
        </p:nvPicPr>
        <p:blipFill>
          <a:blip r:embed="rId2" cstate="print"/>
          <a:srcRect/>
          <a:stretch>
            <a:fillRect/>
          </a:stretch>
        </p:blipFill>
        <p:spPr bwMode="auto">
          <a:xfrm>
            <a:off x="134938" y="0"/>
            <a:ext cx="88741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ChangeArrowheads="1"/>
          </p:cNvSpPr>
          <p:nvPr/>
        </p:nvSpPr>
        <p:spPr bwMode="auto">
          <a:xfrm>
            <a:off x="2286000" y="1219200"/>
            <a:ext cx="4572000" cy="5078413"/>
          </a:xfrm>
          <a:prstGeom prst="rect">
            <a:avLst/>
          </a:prstGeom>
          <a:noFill/>
          <a:ln w="9525">
            <a:noFill/>
            <a:miter lim="800000"/>
            <a:headEnd/>
            <a:tailEnd/>
          </a:ln>
        </p:spPr>
        <p:txBody>
          <a:bodyPr>
            <a:spAutoFit/>
          </a:bodyPr>
          <a:lstStyle/>
          <a:p>
            <a:pPr eaLnBrk="0" hangingPunct="0"/>
            <a:r>
              <a:rPr lang="en-US" b="1"/>
              <a:t>OBS: rooting area damaged ++AREA: 30% ++DIR: East</a:t>
            </a:r>
          </a:p>
          <a:p>
            <a:pPr eaLnBrk="0" hangingPunct="0"/>
            <a:r>
              <a:rPr lang="en-US" b="1"/>
              <a:t>OBS: branches (&lt;2" diameter) broken ++AFFECTS: 5 limbs/roots ++DIR: South</a:t>
            </a:r>
          </a:p>
          <a:p>
            <a:pPr eaLnBrk="0" hangingPunct="0"/>
            <a:r>
              <a:rPr lang="en-US" b="1"/>
              <a:t>OBS: trunk hollow ++SHELL: 2"</a:t>
            </a:r>
          </a:p>
          <a:p>
            <a:pPr eaLnBrk="0" hangingPunct="0"/>
            <a:r>
              <a:rPr lang="en-US" b="1"/>
              <a:t>OBS: limb split ++SIZE: 20%DBH ++DIR: South</a:t>
            </a:r>
          </a:p>
          <a:p>
            <a:pPr eaLnBrk="0" hangingPunct="0"/>
            <a:r>
              <a:rPr lang="en-US" b="1"/>
              <a:t>-----</a:t>
            </a:r>
          </a:p>
          <a:p>
            <a:pPr eaLnBrk="0" hangingPunct="0"/>
            <a:r>
              <a:rPr lang="en-US" b="1"/>
              <a:t>OBS: root plate disturbed; no significant lifting</a:t>
            </a:r>
          </a:p>
          <a:p>
            <a:pPr eaLnBrk="0" hangingPunct="0"/>
            <a:r>
              <a:rPr lang="en-US" b="1"/>
              <a:t>OBS: rooting area damaged ++AREA: 20% ++DIR: Northeast</a:t>
            </a:r>
          </a:p>
          <a:p>
            <a:pPr eaLnBrk="0" hangingPunct="0"/>
            <a:r>
              <a:rPr lang="en-US" b="1"/>
              <a:t>-----</a:t>
            </a:r>
          </a:p>
          <a:p>
            <a:pPr eaLnBrk="0" hangingPunct="0"/>
            <a:r>
              <a:rPr lang="en-US" b="1"/>
              <a:t>OBS: numerous soil cracks within 12' of trunk</a:t>
            </a:r>
          </a:p>
          <a:p>
            <a:pPr eaLnBrk="0" hangingPunct="0"/>
            <a:r>
              <a:rPr lang="en-US" b="1"/>
              <a:t>OBS: limb twisted ++SIZE: 50%DBH ++DIR: Southeast</a:t>
            </a: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Text Placeholder 3"/>
          <p:cNvSpPr>
            <a:spLocks noGrp="1"/>
          </p:cNvSpPr>
          <p:nvPr>
            <p:ph type="body" sz="half" idx="2"/>
          </p:nvPr>
        </p:nvSpPr>
        <p:spPr/>
        <p:txBody>
          <a:bodyPr/>
          <a:lstStyle/>
          <a:p>
            <a:endParaRPr lang="en-US" dirty="0"/>
          </a:p>
        </p:txBody>
      </p:sp>
      <p:pic>
        <p:nvPicPr>
          <p:cNvPr id="5" name="Picture 4" descr="delpark1.jpg"/>
          <p:cNvPicPr>
            <a:picLocks noChangeAspect="1"/>
          </p:cNvPicPr>
          <p:nvPr/>
        </p:nvPicPr>
        <p:blipFill>
          <a:blip r:embed="rId2" cstate="print"/>
          <a:stretch>
            <a:fillRect/>
          </a:stretch>
        </p:blipFill>
        <p:spPr>
          <a:xfrm>
            <a:off x="3733800" y="1219200"/>
            <a:ext cx="6242304" cy="4681728"/>
          </a:xfrm>
          <a:prstGeom prst="rect">
            <a:avLst/>
          </a:prstGeom>
        </p:spPr>
      </p:pic>
      <p:pic>
        <p:nvPicPr>
          <p:cNvPr id="6" name="Picture 5" descr="tonawanda1.jpg"/>
          <p:cNvPicPr>
            <a:picLocks noChangeAspect="1"/>
          </p:cNvPicPr>
          <p:nvPr/>
        </p:nvPicPr>
        <p:blipFill>
          <a:blip r:embed="rId3" cstate="print"/>
          <a:stretch>
            <a:fillRect/>
          </a:stretch>
        </p:blipFill>
        <p:spPr>
          <a:xfrm>
            <a:off x="-838200" y="-1295400"/>
            <a:ext cx="4681728" cy="6242304"/>
          </a:xfrm>
          <a:prstGeom prst="rect">
            <a:avLst/>
          </a:prstGeom>
        </p:spPr>
      </p:pic>
      <p:pic>
        <p:nvPicPr>
          <p:cNvPr id="7" name="Picture 6" descr="tonawandapear3.jpg"/>
          <p:cNvPicPr>
            <a:picLocks noChangeAspect="1"/>
          </p:cNvPicPr>
          <p:nvPr/>
        </p:nvPicPr>
        <p:blipFill>
          <a:blip r:embed="rId4" cstate="print"/>
          <a:stretch>
            <a:fillRect/>
          </a:stretch>
        </p:blipFill>
        <p:spPr>
          <a:xfrm>
            <a:off x="0" y="3124200"/>
            <a:ext cx="6242304" cy="4681728"/>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990600" y="533400"/>
            <a:ext cx="7543800" cy="1431925"/>
          </a:xfrm>
        </p:spPr>
        <p:txBody>
          <a:bodyPr/>
          <a:lstStyle/>
          <a:p>
            <a:r>
              <a:rPr lang="en-US" dirty="0" smtClean="0">
                <a:solidFill>
                  <a:srgbClr val="92D050"/>
                </a:solidFill>
                <a:effectLst>
                  <a:outerShdw blurRad="38100" dist="38100" dir="2700000" algn="tl">
                    <a:srgbClr val="000000">
                      <a:alpha val="43137"/>
                    </a:srgbClr>
                  </a:outerShdw>
                </a:effectLst>
                <a:hlinkClick r:id="rId2"/>
              </a:rPr>
              <a:t>www.na.fs.fed.us/urban</a:t>
            </a:r>
            <a:r>
              <a:rPr lang="en-US" dirty="0" smtClean="0">
                <a:solidFill>
                  <a:srgbClr val="92D050"/>
                </a:solidFill>
                <a:effectLst>
                  <a:outerShdw blurRad="38100" dist="38100" dir="2700000" algn="tl">
                    <a:srgbClr val="000000">
                      <a:alpha val="43137"/>
                    </a:srgbClr>
                  </a:outerShdw>
                </a:effectLst>
              </a:rPr>
              <a:t>UFIND</a:t>
            </a:r>
            <a:br>
              <a:rPr lang="en-US" dirty="0" smtClean="0">
                <a:solidFill>
                  <a:srgbClr val="92D050"/>
                </a:solidFill>
                <a:effectLst>
                  <a:outerShdw blurRad="38100" dist="38100" dir="2700000" algn="tl">
                    <a:srgbClr val="000000">
                      <a:alpha val="43137"/>
                    </a:srgbClr>
                  </a:outerShdw>
                </a:effectLst>
              </a:rPr>
            </a:br>
            <a:endParaRPr lang="en-US" dirty="0" smtClean="0">
              <a:solidFill>
                <a:srgbClr val="92D050"/>
              </a:solidFill>
              <a:effectLst>
                <a:outerShdw blurRad="38100" dist="38100" dir="2700000" algn="tl">
                  <a:srgbClr val="000000">
                    <a:alpha val="43137"/>
                  </a:srgbClr>
                </a:outerShdw>
              </a:effectLst>
            </a:endParaRPr>
          </a:p>
        </p:txBody>
      </p:sp>
      <p:sp>
        <p:nvSpPr>
          <p:cNvPr id="52227" name="Rectangle 3"/>
          <p:cNvSpPr>
            <a:spLocks noGrp="1" noChangeArrowheads="1"/>
          </p:cNvSpPr>
          <p:nvPr>
            <p:ph sz="half" idx="1"/>
          </p:nvPr>
        </p:nvSpPr>
        <p:spPr>
          <a:xfrm>
            <a:off x="0" y="2057400"/>
            <a:ext cx="4038600" cy="4530725"/>
          </a:xfrm>
        </p:spPr>
        <p:txBody>
          <a:bodyPr/>
          <a:lstStyle/>
          <a:p>
            <a:r>
              <a:rPr lang="en-US" sz="1400" b="1" dirty="0" smtClean="0">
                <a:effectLst/>
                <a:hlinkClick r:id="rId3"/>
              </a:rPr>
              <a:t>Storms Over the Urban Forest: Planning, Responding, and </a:t>
            </a:r>
            <a:r>
              <a:rPr lang="en-US" sz="1400" b="1" dirty="0" err="1" smtClean="0">
                <a:effectLst/>
                <a:hlinkClick r:id="rId3"/>
              </a:rPr>
              <a:t>Regreening</a:t>
            </a:r>
            <a:r>
              <a:rPr lang="en-US" sz="1400" b="1" dirty="0" smtClean="0">
                <a:effectLst/>
                <a:hlinkClick r:id="rId3"/>
              </a:rPr>
              <a:t>—A Community Guide to Natural Disaster Relief</a:t>
            </a:r>
            <a:endParaRPr lang="en-US" sz="1400" b="1" dirty="0" smtClean="0">
              <a:effectLst/>
            </a:endParaRPr>
          </a:p>
          <a:p>
            <a:pPr>
              <a:buNone/>
            </a:pPr>
            <a:endParaRPr lang="en-US" sz="1400" b="1" dirty="0" smtClean="0">
              <a:effectLst/>
            </a:endParaRPr>
          </a:p>
          <a:p>
            <a:r>
              <a:rPr lang="en-US" sz="1400" b="1" dirty="0" smtClean="0">
                <a:effectLst/>
              </a:rPr>
              <a:t> </a:t>
            </a:r>
            <a:r>
              <a:rPr lang="en-US" sz="1400" b="1" dirty="0" smtClean="0">
                <a:effectLst/>
                <a:hlinkClick r:id="rId4"/>
              </a:rPr>
              <a:t>Trees and Ice Storms: The Development of Ice-storm Resistant Urban Tree Populations</a:t>
            </a:r>
            <a:endParaRPr lang="en-US" sz="1400" b="1" dirty="0" smtClean="0">
              <a:effectLst/>
            </a:endParaRPr>
          </a:p>
          <a:p>
            <a:endParaRPr lang="en-US" sz="1400" b="1" dirty="0" smtClean="0">
              <a:effectLst/>
            </a:endParaRPr>
          </a:p>
          <a:p>
            <a:r>
              <a:rPr lang="en-US" sz="1400" b="1" dirty="0" smtClean="0">
                <a:effectLst/>
              </a:rPr>
              <a:t> </a:t>
            </a:r>
            <a:r>
              <a:rPr lang="en-US" sz="1400" b="1" dirty="0" smtClean="0">
                <a:effectLst/>
                <a:hlinkClick r:id="rId5"/>
              </a:rPr>
              <a:t>Tree Emergency Manual for Public Officials</a:t>
            </a:r>
            <a:r>
              <a:rPr lang="en-US" sz="1400" b="1" dirty="0" smtClean="0">
                <a:effectLst/>
              </a:rPr>
              <a:t> </a:t>
            </a:r>
          </a:p>
          <a:p>
            <a:endParaRPr lang="en-US" sz="1400" b="1" dirty="0" smtClean="0">
              <a:effectLst/>
            </a:endParaRPr>
          </a:p>
          <a:p>
            <a:r>
              <a:rPr lang="en-US" sz="1400" b="1" dirty="0" smtClean="0">
                <a:effectLst/>
              </a:rPr>
              <a:t> </a:t>
            </a:r>
            <a:r>
              <a:rPr lang="en-US" sz="1400" b="1" dirty="0" smtClean="0">
                <a:effectLst/>
                <a:hlinkClick r:id="rId6"/>
              </a:rPr>
              <a:t>Tree Emergency Planning Worksheet</a:t>
            </a:r>
            <a:r>
              <a:rPr lang="en-US" sz="1400" b="1" dirty="0" smtClean="0">
                <a:effectLst/>
              </a:rPr>
              <a:t> - Worksheet  </a:t>
            </a:r>
          </a:p>
          <a:p>
            <a:endParaRPr lang="en-US" sz="1400" b="1" dirty="0" smtClean="0">
              <a:effectLst/>
            </a:endParaRPr>
          </a:p>
          <a:p>
            <a:r>
              <a:rPr lang="en-US" sz="1400" b="1" dirty="0" smtClean="0">
                <a:effectLst/>
              </a:rPr>
              <a:t> </a:t>
            </a:r>
            <a:r>
              <a:rPr lang="en-US" sz="1400" b="1" dirty="0" smtClean="0">
                <a:effectLst/>
                <a:hlinkClick r:id="rId7"/>
              </a:rPr>
              <a:t>Storms Media Kit</a:t>
            </a:r>
            <a:r>
              <a:rPr lang="en-US" sz="1400" b="1" dirty="0" smtClean="0">
                <a:effectLst/>
              </a:rPr>
              <a:t> - Press releases</a:t>
            </a:r>
          </a:p>
        </p:txBody>
      </p:sp>
      <p:pic>
        <p:nvPicPr>
          <p:cNvPr id="52228" name="Picture 4"/>
          <p:cNvPicPr>
            <a:picLocks noGrp="1" noChangeAspect="1" noChangeArrowheads="1"/>
          </p:cNvPicPr>
          <p:nvPr>
            <p:ph type="body" sz="half" idx="2"/>
          </p:nvPr>
        </p:nvPicPr>
        <p:blipFill>
          <a:blip r:embed="rId8" cstate="print"/>
          <a:srcRect/>
          <a:stretch>
            <a:fillRect/>
          </a:stretch>
        </p:blipFill>
        <p:spPr>
          <a:xfrm>
            <a:off x="4114800" y="2819400"/>
            <a:ext cx="4800600" cy="3600450"/>
          </a:xfrm>
        </p:spPr>
      </p:pic>
      <p:sp>
        <p:nvSpPr>
          <p:cNvPr id="5" name="TextBox 4"/>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pic>
        <p:nvPicPr>
          <p:cNvPr id="11" name="Picture 1"/>
          <p:cNvPicPr>
            <a:picLocks noChangeAspect="1" noChangeArrowheads="1"/>
          </p:cNvPicPr>
          <p:nvPr/>
        </p:nvPicPr>
        <p:blipFill>
          <a:blip r:embed="rId3" cstate="print"/>
          <a:srcRect l="3125" t="25000" r="6250" b="9375"/>
          <a:stretch>
            <a:fillRect/>
          </a:stretch>
        </p:blipFill>
        <p:spPr bwMode="auto">
          <a:xfrm>
            <a:off x="152400" y="-685800"/>
            <a:ext cx="10744200" cy="5835212"/>
          </a:xfrm>
          <a:prstGeom prst="rect">
            <a:avLst/>
          </a:prstGeom>
          <a:noFill/>
          <a:ln w="9525">
            <a:noFill/>
            <a:miter lim="800000"/>
            <a:headEnd/>
            <a:tailEnd/>
          </a:ln>
        </p:spPr>
      </p:pic>
      <p:pic>
        <p:nvPicPr>
          <p:cNvPr id="12" name="Picture 7" descr="Gustav Winthrow in Park">
            <a:hlinkClick r:id="rId4"/>
          </p:cNvPr>
          <p:cNvPicPr>
            <a:picLocks noGrp="1" noChangeAspect="1" noChangeArrowheads="1"/>
          </p:cNvPicPr>
          <p:nvPr>
            <p:ph sz="half" idx="2"/>
          </p:nvPr>
        </p:nvPicPr>
        <p:blipFill>
          <a:blip r:embed="rId5" cstate="print"/>
          <a:stretch>
            <a:fillRect/>
          </a:stretch>
        </p:blipFill>
        <p:spPr>
          <a:xfrm>
            <a:off x="1981200" y="1981200"/>
            <a:ext cx="5867400" cy="440055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2"/>
          <p:cNvSpPr>
            <a:spLocks noChangeShapeType="1"/>
          </p:cNvSpPr>
          <p:nvPr/>
        </p:nvSpPr>
        <p:spPr bwMode="auto">
          <a:xfrm>
            <a:off x="0" y="3581400"/>
            <a:ext cx="9144000" cy="0"/>
          </a:xfrm>
          <a:prstGeom prst="line">
            <a:avLst/>
          </a:prstGeom>
          <a:noFill/>
          <a:ln w="57150">
            <a:solidFill>
              <a:srgbClr val="0000FF"/>
            </a:solidFill>
            <a:round/>
            <a:headEnd type="arrow" w="lg" len="lg"/>
            <a:tailEnd type="arrow" w="lg" len="lg"/>
          </a:ln>
        </p:spPr>
        <p:txBody>
          <a:bodyPr/>
          <a:lstStyle/>
          <a:p>
            <a:endParaRPr lang="en-US"/>
          </a:p>
        </p:txBody>
      </p:sp>
      <p:sp>
        <p:nvSpPr>
          <p:cNvPr id="14339" name="Line 3"/>
          <p:cNvSpPr>
            <a:spLocks noChangeShapeType="1"/>
          </p:cNvSpPr>
          <p:nvPr/>
        </p:nvSpPr>
        <p:spPr bwMode="auto">
          <a:xfrm>
            <a:off x="1752600" y="3276600"/>
            <a:ext cx="0" cy="609600"/>
          </a:xfrm>
          <a:prstGeom prst="line">
            <a:avLst/>
          </a:prstGeom>
          <a:noFill/>
          <a:ln w="57150">
            <a:solidFill>
              <a:srgbClr val="FF0000"/>
            </a:solidFill>
            <a:round/>
            <a:headEnd/>
            <a:tailEnd/>
          </a:ln>
        </p:spPr>
        <p:txBody>
          <a:bodyPr/>
          <a:lstStyle/>
          <a:p>
            <a:endParaRPr lang="en-US"/>
          </a:p>
        </p:txBody>
      </p:sp>
      <p:sp>
        <p:nvSpPr>
          <p:cNvPr id="14340" name="Line 4"/>
          <p:cNvSpPr>
            <a:spLocks noChangeShapeType="1"/>
          </p:cNvSpPr>
          <p:nvPr/>
        </p:nvSpPr>
        <p:spPr bwMode="auto">
          <a:xfrm>
            <a:off x="2819400" y="3276600"/>
            <a:ext cx="0" cy="609600"/>
          </a:xfrm>
          <a:prstGeom prst="line">
            <a:avLst/>
          </a:prstGeom>
          <a:noFill/>
          <a:ln w="57150">
            <a:solidFill>
              <a:srgbClr val="FFCC00"/>
            </a:solidFill>
            <a:round/>
            <a:headEnd/>
            <a:tailEnd/>
          </a:ln>
        </p:spPr>
        <p:txBody>
          <a:bodyPr/>
          <a:lstStyle/>
          <a:p>
            <a:endParaRPr lang="en-US"/>
          </a:p>
        </p:txBody>
      </p:sp>
      <p:sp>
        <p:nvSpPr>
          <p:cNvPr id="14341" name="Line 5"/>
          <p:cNvSpPr>
            <a:spLocks noChangeShapeType="1"/>
          </p:cNvSpPr>
          <p:nvPr/>
        </p:nvSpPr>
        <p:spPr bwMode="auto">
          <a:xfrm>
            <a:off x="7848600" y="3276600"/>
            <a:ext cx="0" cy="609600"/>
          </a:xfrm>
          <a:prstGeom prst="line">
            <a:avLst/>
          </a:prstGeom>
          <a:noFill/>
          <a:ln w="57150">
            <a:solidFill>
              <a:srgbClr val="0000FF"/>
            </a:solidFill>
            <a:round/>
            <a:headEnd/>
            <a:tailEnd/>
          </a:ln>
        </p:spPr>
        <p:txBody>
          <a:bodyPr/>
          <a:lstStyle/>
          <a:p>
            <a:endParaRPr lang="en-US"/>
          </a:p>
        </p:txBody>
      </p:sp>
      <p:sp>
        <p:nvSpPr>
          <p:cNvPr id="14342" name="Text Box 6"/>
          <p:cNvSpPr txBox="1">
            <a:spLocks noChangeArrowheads="1"/>
          </p:cNvSpPr>
          <p:nvPr/>
        </p:nvSpPr>
        <p:spPr bwMode="auto">
          <a:xfrm>
            <a:off x="1219200" y="3930650"/>
            <a:ext cx="1085850" cy="641350"/>
          </a:xfrm>
          <a:prstGeom prst="rect">
            <a:avLst/>
          </a:prstGeom>
          <a:noFill/>
          <a:ln w="9525">
            <a:noFill/>
            <a:miter lim="800000"/>
            <a:headEnd/>
            <a:tailEnd/>
          </a:ln>
        </p:spPr>
        <p:txBody>
          <a:bodyPr wrap="none">
            <a:spAutoFit/>
          </a:bodyPr>
          <a:lstStyle/>
          <a:p>
            <a:pPr eaLnBrk="0" hangingPunct="0"/>
            <a:r>
              <a:rPr lang="en-US" b="1" dirty="0">
                <a:solidFill>
                  <a:srgbClr val="FF0000"/>
                </a:solidFill>
              </a:rPr>
              <a:t>Disaster</a:t>
            </a:r>
          </a:p>
          <a:p>
            <a:pPr eaLnBrk="0" hangingPunct="0"/>
            <a:r>
              <a:rPr lang="en-US" b="1" dirty="0">
                <a:solidFill>
                  <a:srgbClr val="FF0000"/>
                </a:solidFill>
              </a:rPr>
              <a:t>Strikes</a:t>
            </a:r>
          </a:p>
        </p:txBody>
      </p:sp>
      <p:sp>
        <p:nvSpPr>
          <p:cNvPr id="14343" name="Text Box 7"/>
          <p:cNvSpPr txBox="1">
            <a:spLocks noChangeArrowheads="1"/>
          </p:cNvSpPr>
          <p:nvPr/>
        </p:nvSpPr>
        <p:spPr bwMode="auto">
          <a:xfrm>
            <a:off x="1676400" y="3595688"/>
            <a:ext cx="1149350" cy="366712"/>
          </a:xfrm>
          <a:prstGeom prst="rect">
            <a:avLst/>
          </a:prstGeom>
          <a:noFill/>
          <a:ln w="9525">
            <a:noFill/>
            <a:miter lim="800000"/>
            <a:headEnd/>
            <a:tailEnd/>
          </a:ln>
        </p:spPr>
        <p:txBody>
          <a:bodyPr wrap="none">
            <a:spAutoFit/>
          </a:bodyPr>
          <a:lstStyle/>
          <a:p>
            <a:pPr eaLnBrk="0" hangingPunct="0"/>
            <a:r>
              <a:rPr lang="en-US"/>
              <a:t>12-72 hrs</a:t>
            </a:r>
          </a:p>
        </p:txBody>
      </p:sp>
      <p:sp>
        <p:nvSpPr>
          <p:cNvPr id="14344" name="Line 8"/>
          <p:cNvSpPr>
            <a:spLocks noChangeShapeType="1"/>
          </p:cNvSpPr>
          <p:nvPr/>
        </p:nvSpPr>
        <p:spPr bwMode="auto">
          <a:xfrm>
            <a:off x="4648200" y="3276600"/>
            <a:ext cx="0" cy="609600"/>
          </a:xfrm>
          <a:prstGeom prst="line">
            <a:avLst/>
          </a:prstGeom>
          <a:noFill/>
          <a:ln w="57150">
            <a:solidFill>
              <a:srgbClr val="0000FF"/>
            </a:solidFill>
            <a:round/>
            <a:headEnd/>
            <a:tailEnd/>
          </a:ln>
        </p:spPr>
        <p:txBody>
          <a:bodyPr/>
          <a:lstStyle/>
          <a:p>
            <a:endParaRPr lang="en-US"/>
          </a:p>
        </p:txBody>
      </p:sp>
      <p:sp>
        <p:nvSpPr>
          <p:cNvPr id="14345" name="Text Box 9"/>
          <p:cNvSpPr txBox="1">
            <a:spLocks noChangeArrowheads="1"/>
          </p:cNvSpPr>
          <p:nvPr/>
        </p:nvSpPr>
        <p:spPr bwMode="auto">
          <a:xfrm>
            <a:off x="3155950" y="3581400"/>
            <a:ext cx="1187450" cy="366713"/>
          </a:xfrm>
          <a:prstGeom prst="rect">
            <a:avLst/>
          </a:prstGeom>
          <a:noFill/>
          <a:ln w="9525">
            <a:noFill/>
            <a:miter lim="800000"/>
            <a:headEnd/>
            <a:tailEnd/>
          </a:ln>
        </p:spPr>
        <p:txBody>
          <a:bodyPr wrap="none">
            <a:spAutoFit/>
          </a:bodyPr>
          <a:lstStyle/>
          <a:p>
            <a:pPr eaLnBrk="0" hangingPunct="0"/>
            <a:r>
              <a:rPr lang="en-US"/>
              <a:t>3-60 days</a:t>
            </a:r>
          </a:p>
        </p:txBody>
      </p:sp>
      <p:sp>
        <p:nvSpPr>
          <p:cNvPr id="14346" name="Text Box 10"/>
          <p:cNvSpPr txBox="1">
            <a:spLocks noChangeArrowheads="1"/>
          </p:cNvSpPr>
          <p:nvPr/>
        </p:nvSpPr>
        <p:spPr bwMode="auto">
          <a:xfrm>
            <a:off x="5378450" y="3617913"/>
            <a:ext cx="1631950" cy="366712"/>
          </a:xfrm>
          <a:prstGeom prst="rect">
            <a:avLst/>
          </a:prstGeom>
          <a:noFill/>
          <a:ln w="9525">
            <a:noFill/>
            <a:miter lim="800000"/>
            <a:headEnd/>
            <a:tailEnd/>
          </a:ln>
        </p:spPr>
        <p:txBody>
          <a:bodyPr wrap="none">
            <a:spAutoFit/>
          </a:bodyPr>
          <a:lstStyle/>
          <a:p>
            <a:pPr eaLnBrk="0" hangingPunct="0"/>
            <a:r>
              <a:rPr lang="en-US"/>
              <a:t>2 – 24 months</a:t>
            </a:r>
          </a:p>
        </p:txBody>
      </p:sp>
      <p:sp>
        <p:nvSpPr>
          <p:cNvPr id="14347" name="Text Box 11"/>
          <p:cNvSpPr txBox="1">
            <a:spLocks noChangeArrowheads="1"/>
          </p:cNvSpPr>
          <p:nvPr/>
        </p:nvSpPr>
        <p:spPr bwMode="auto">
          <a:xfrm>
            <a:off x="7848600" y="3581400"/>
            <a:ext cx="1066800" cy="366713"/>
          </a:xfrm>
          <a:prstGeom prst="rect">
            <a:avLst/>
          </a:prstGeom>
          <a:noFill/>
          <a:ln w="9525">
            <a:noFill/>
            <a:miter lim="800000"/>
            <a:headEnd/>
            <a:tailEnd/>
          </a:ln>
        </p:spPr>
        <p:txBody>
          <a:bodyPr wrap="none">
            <a:spAutoFit/>
          </a:bodyPr>
          <a:lstStyle/>
          <a:p>
            <a:pPr eaLnBrk="0" hangingPunct="0"/>
            <a:r>
              <a:rPr lang="en-US"/>
              <a:t>&gt;2 years</a:t>
            </a:r>
          </a:p>
        </p:txBody>
      </p:sp>
      <p:sp>
        <p:nvSpPr>
          <p:cNvPr id="14349" name="Text Box 13"/>
          <p:cNvSpPr txBox="1">
            <a:spLocks noChangeArrowheads="1"/>
          </p:cNvSpPr>
          <p:nvPr/>
        </p:nvSpPr>
        <p:spPr bwMode="auto">
          <a:xfrm>
            <a:off x="1524000" y="2209800"/>
            <a:ext cx="1524000" cy="923330"/>
          </a:xfrm>
          <a:prstGeom prst="rect">
            <a:avLst/>
          </a:prstGeom>
          <a:noFill/>
          <a:ln w="9525">
            <a:noFill/>
            <a:miter lim="800000"/>
            <a:headEnd/>
            <a:tailEnd/>
          </a:ln>
        </p:spPr>
        <p:txBody>
          <a:bodyPr>
            <a:spAutoFit/>
          </a:bodyPr>
          <a:lstStyle/>
          <a:p>
            <a:pPr algn="ctr" eaLnBrk="0" hangingPunct="0"/>
            <a:r>
              <a:rPr lang="en-US" b="1" dirty="0" err="1" smtClean="0">
                <a:effectLst>
                  <a:outerShdw blurRad="38100" dist="38100" dir="2700000" algn="tl">
                    <a:srgbClr val="000000">
                      <a:alpha val="43137"/>
                    </a:srgbClr>
                  </a:outerShdw>
                </a:effectLst>
              </a:rPr>
              <a:t>i</a:t>
            </a:r>
            <a:r>
              <a:rPr lang="en-US" b="1" dirty="0" smtClean="0">
                <a:effectLst>
                  <a:outerShdw blurRad="38100" dist="38100" dir="2700000" algn="tl">
                    <a:srgbClr val="000000">
                      <a:alpha val="43137"/>
                    </a:srgbClr>
                  </a:outerShdw>
                </a:effectLst>
              </a:rPr>
              <a:t>-Tree Storms</a:t>
            </a:r>
            <a:endParaRPr lang="en-US" b="1" dirty="0">
              <a:effectLst>
                <a:outerShdw blurRad="38100" dist="38100" dir="2700000" algn="tl">
                  <a:srgbClr val="000000">
                    <a:alpha val="43137"/>
                  </a:srgbClr>
                </a:outerShdw>
              </a:effectLst>
            </a:endParaRPr>
          </a:p>
          <a:p>
            <a:pPr algn="ctr" eaLnBrk="0" hangingPunct="0"/>
            <a:r>
              <a:rPr lang="en-US" b="1" dirty="0">
                <a:effectLst>
                  <a:outerShdw blurRad="38100" dist="38100" dir="2700000" algn="tl">
                    <a:srgbClr val="000000">
                      <a:alpha val="43137"/>
                    </a:srgbClr>
                  </a:outerShdw>
                </a:effectLst>
              </a:rPr>
              <a:t>Post-</a:t>
            </a:r>
          </a:p>
        </p:txBody>
      </p:sp>
      <p:sp>
        <p:nvSpPr>
          <p:cNvPr id="14351" name="Text Box 15"/>
          <p:cNvSpPr txBox="1">
            <a:spLocks noChangeArrowheads="1"/>
          </p:cNvSpPr>
          <p:nvPr/>
        </p:nvSpPr>
        <p:spPr bwMode="auto">
          <a:xfrm>
            <a:off x="3505200" y="2450068"/>
            <a:ext cx="3151825" cy="369332"/>
          </a:xfrm>
          <a:prstGeom prst="rect">
            <a:avLst/>
          </a:prstGeom>
          <a:noFill/>
          <a:ln w="9525">
            <a:noFill/>
            <a:miter lim="800000"/>
            <a:headEnd/>
            <a:tailEnd/>
          </a:ln>
        </p:spPr>
        <p:txBody>
          <a:bodyPr wrap="none">
            <a:spAutoFit/>
          </a:bodyPr>
          <a:lstStyle/>
          <a:p>
            <a:pPr eaLnBrk="0" hangingPunct="0"/>
            <a:r>
              <a:rPr lang="en-US" b="1" dirty="0" smtClean="0">
                <a:effectLst>
                  <a:outerShdw blurRad="38100" dist="38100" dir="2700000" algn="tl">
                    <a:srgbClr val="000000">
                      <a:alpha val="43137"/>
                    </a:srgbClr>
                  </a:outerShdw>
                </a:effectLst>
              </a:rPr>
              <a:t>Strike Team Assessment </a:t>
            </a:r>
            <a:endParaRPr lang="en-US" b="1" dirty="0">
              <a:effectLst>
                <a:outerShdw blurRad="38100" dist="38100" dir="2700000" algn="tl">
                  <a:srgbClr val="000000">
                    <a:alpha val="43137"/>
                  </a:srgbClr>
                </a:outerShdw>
              </a:effectLst>
            </a:endParaRPr>
          </a:p>
        </p:txBody>
      </p:sp>
      <p:sp>
        <p:nvSpPr>
          <p:cNvPr id="14352" name="Line 16"/>
          <p:cNvSpPr>
            <a:spLocks noChangeShapeType="1"/>
          </p:cNvSpPr>
          <p:nvPr/>
        </p:nvSpPr>
        <p:spPr bwMode="auto">
          <a:xfrm>
            <a:off x="3810000" y="2438400"/>
            <a:ext cx="5029200" cy="0"/>
          </a:xfrm>
          <a:prstGeom prst="line">
            <a:avLst/>
          </a:prstGeom>
          <a:noFill/>
          <a:ln w="38100">
            <a:solidFill>
              <a:srgbClr val="FFC000"/>
            </a:solidFill>
            <a:round/>
            <a:headEnd type="oval" w="med" len="med"/>
            <a:tailEnd type="stealth" w="lg" len="lg"/>
          </a:ln>
        </p:spPr>
        <p:txBody>
          <a:bodyPr/>
          <a:lstStyle/>
          <a:p>
            <a:endParaRPr lang="en-US"/>
          </a:p>
        </p:txBody>
      </p:sp>
      <p:sp>
        <p:nvSpPr>
          <p:cNvPr id="14353" name="Text Box 17"/>
          <p:cNvSpPr txBox="1">
            <a:spLocks noChangeArrowheads="1"/>
          </p:cNvSpPr>
          <p:nvPr/>
        </p:nvSpPr>
        <p:spPr bwMode="auto">
          <a:xfrm>
            <a:off x="5078234" y="2069068"/>
            <a:ext cx="3760966" cy="369332"/>
          </a:xfrm>
          <a:prstGeom prst="rect">
            <a:avLst/>
          </a:prstGeom>
          <a:noFill/>
          <a:ln w="9525">
            <a:noFill/>
            <a:miter lim="800000"/>
            <a:headEnd/>
            <a:tailEnd/>
          </a:ln>
        </p:spPr>
        <p:txBody>
          <a:bodyPr wrap="none">
            <a:spAutoFit/>
          </a:bodyPr>
          <a:lstStyle/>
          <a:p>
            <a:pPr eaLnBrk="0" hangingPunct="0"/>
            <a:r>
              <a:rPr lang="en-US" b="1" dirty="0" smtClean="0">
                <a:effectLst>
                  <a:outerShdw blurRad="38100" dist="38100" dir="2700000" algn="tl">
                    <a:srgbClr val="000000">
                      <a:alpha val="43137"/>
                    </a:srgbClr>
                  </a:outerShdw>
                </a:effectLst>
              </a:rPr>
              <a:t>Recovery Tree Work/ Planting </a:t>
            </a:r>
            <a:endParaRPr lang="en-US" b="1" dirty="0">
              <a:effectLst>
                <a:outerShdw blurRad="38100" dist="38100" dir="2700000" algn="tl">
                  <a:srgbClr val="000000">
                    <a:alpha val="43137"/>
                  </a:srgbClr>
                </a:outerShdw>
              </a:effectLst>
            </a:endParaRPr>
          </a:p>
        </p:txBody>
      </p:sp>
      <p:sp>
        <p:nvSpPr>
          <p:cNvPr id="14355" name="Text Box 19"/>
          <p:cNvSpPr txBox="1">
            <a:spLocks noChangeArrowheads="1"/>
          </p:cNvSpPr>
          <p:nvPr/>
        </p:nvSpPr>
        <p:spPr bwMode="auto">
          <a:xfrm>
            <a:off x="2651125" y="3922713"/>
            <a:ext cx="1585690" cy="923330"/>
          </a:xfrm>
          <a:prstGeom prst="rect">
            <a:avLst/>
          </a:prstGeom>
          <a:noFill/>
          <a:ln w="9525">
            <a:noFill/>
            <a:miter lim="800000"/>
            <a:headEnd/>
            <a:tailEnd/>
          </a:ln>
        </p:spPr>
        <p:txBody>
          <a:bodyPr wrap="none">
            <a:spAutoFit/>
          </a:bodyPr>
          <a:lstStyle/>
          <a:p>
            <a:pPr eaLnBrk="0" hangingPunct="0"/>
            <a:r>
              <a:rPr lang="en-US" b="1" dirty="0">
                <a:solidFill>
                  <a:srgbClr val="FF0000"/>
                </a:solidFill>
              </a:rPr>
              <a:t>Federal</a:t>
            </a:r>
          </a:p>
          <a:p>
            <a:pPr eaLnBrk="0" hangingPunct="0"/>
            <a:r>
              <a:rPr lang="en-US" b="1" dirty="0">
                <a:solidFill>
                  <a:srgbClr val="FF0000"/>
                </a:solidFill>
              </a:rPr>
              <a:t>Disaster</a:t>
            </a:r>
          </a:p>
          <a:p>
            <a:pPr eaLnBrk="0" hangingPunct="0"/>
            <a:r>
              <a:rPr lang="en-US" b="1" dirty="0">
                <a:solidFill>
                  <a:srgbClr val="FF0000"/>
                </a:solidFill>
              </a:rPr>
              <a:t>Declaration </a:t>
            </a:r>
          </a:p>
        </p:txBody>
      </p:sp>
      <p:sp>
        <p:nvSpPr>
          <p:cNvPr id="14356" name="Rectangle 20"/>
          <p:cNvSpPr>
            <a:spLocks noGrp="1" noChangeArrowheads="1"/>
          </p:cNvSpPr>
          <p:nvPr>
            <p:ph type="title"/>
          </p:nvPr>
        </p:nvSpPr>
        <p:spPr>
          <a:xfrm>
            <a:off x="457200" y="0"/>
            <a:ext cx="8229600" cy="1143000"/>
          </a:xfrm>
        </p:spPr>
        <p:txBody>
          <a:bodyPr/>
          <a:lstStyle/>
          <a:p>
            <a:pPr eaLnBrk="1" hangingPunct="1"/>
            <a:r>
              <a:rPr lang="en-US" sz="3600" dirty="0" smtClean="0">
                <a:solidFill>
                  <a:srgbClr val="92D050"/>
                </a:solidFill>
                <a:effectLst>
                  <a:outerShdw blurRad="38100" dist="38100" dir="2700000" algn="tl">
                    <a:srgbClr val="000000">
                      <a:alpha val="43137"/>
                    </a:srgbClr>
                  </a:outerShdw>
                </a:effectLst>
              </a:rPr>
              <a:t>Disaster Response Timeline</a:t>
            </a:r>
          </a:p>
        </p:txBody>
      </p:sp>
      <p:sp>
        <p:nvSpPr>
          <p:cNvPr id="14357" name="Text Box 21"/>
          <p:cNvSpPr txBox="1">
            <a:spLocks noChangeArrowheads="1"/>
          </p:cNvSpPr>
          <p:nvPr/>
        </p:nvSpPr>
        <p:spPr bwMode="auto">
          <a:xfrm>
            <a:off x="381000" y="2209800"/>
            <a:ext cx="1371600" cy="923330"/>
          </a:xfrm>
          <a:prstGeom prst="rect">
            <a:avLst/>
          </a:prstGeom>
          <a:noFill/>
          <a:ln w="9525">
            <a:noFill/>
            <a:miter lim="800000"/>
            <a:headEnd/>
            <a:tailEnd/>
          </a:ln>
        </p:spPr>
        <p:txBody>
          <a:bodyPr>
            <a:spAutoFit/>
          </a:bodyPr>
          <a:lstStyle/>
          <a:p>
            <a:pPr algn="ctr" eaLnBrk="0" hangingPunct="0"/>
            <a:r>
              <a:rPr lang="en-US" b="1" dirty="0" err="1" smtClean="0">
                <a:solidFill>
                  <a:srgbClr val="FFFFFF"/>
                </a:solidFill>
                <a:effectLst>
                  <a:outerShdw blurRad="38100" dist="38100" dir="2700000" algn="tl">
                    <a:srgbClr val="000000">
                      <a:alpha val="43137"/>
                    </a:srgbClr>
                  </a:outerShdw>
                </a:effectLst>
              </a:rPr>
              <a:t>i</a:t>
            </a:r>
            <a:r>
              <a:rPr lang="en-US" b="1" dirty="0" smtClean="0">
                <a:solidFill>
                  <a:srgbClr val="FFFFFF"/>
                </a:solidFill>
                <a:effectLst>
                  <a:outerShdw blurRad="38100" dist="38100" dir="2700000" algn="tl">
                    <a:srgbClr val="000000">
                      <a:alpha val="43137"/>
                    </a:srgbClr>
                  </a:outerShdw>
                </a:effectLst>
              </a:rPr>
              <a:t>-Tree Storms</a:t>
            </a:r>
            <a:endParaRPr lang="en-US" b="1" dirty="0">
              <a:solidFill>
                <a:srgbClr val="FFFFFF"/>
              </a:solidFill>
              <a:effectLst>
                <a:outerShdw blurRad="38100" dist="38100" dir="2700000" algn="tl">
                  <a:srgbClr val="000000">
                    <a:alpha val="43137"/>
                  </a:srgbClr>
                </a:outerShdw>
              </a:effectLst>
            </a:endParaRPr>
          </a:p>
          <a:p>
            <a:pPr algn="ctr" eaLnBrk="0" hangingPunct="0"/>
            <a:r>
              <a:rPr lang="en-US" b="1" dirty="0">
                <a:solidFill>
                  <a:srgbClr val="FFFFFF"/>
                </a:solidFill>
                <a:effectLst>
                  <a:outerShdw blurRad="38100" dist="38100" dir="2700000" algn="tl">
                    <a:srgbClr val="000000">
                      <a:alpha val="43137"/>
                    </a:srgbClr>
                  </a:outerShdw>
                </a:effectLst>
              </a:rPr>
              <a:t>Pre-</a:t>
            </a:r>
          </a:p>
        </p:txBody>
      </p:sp>
      <p:sp>
        <p:nvSpPr>
          <p:cNvPr id="22" name="TextBox 21"/>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92D050"/>
                </a:solidFill>
                <a:effectLst>
                  <a:outerShdw blurRad="38100" dist="38100" dir="2700000" algn="tl">
                    <a:srgbClr val="000000">
                      <a:alpha val="43137"/>
                    </a:srgbClr>
                  </a:outerShdw>
                </a:effectLst>
              </a:rPr>
              <a:t>Professional Volunteers</a:t>
            </a:r>
            <a:endParaRPr lang="en-US" sz="3600" dirty="0">
              <a:solidFill>
                <a:srgbClr val="92D05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981200"/>
            <a:ext cx="4419600" cy="4114800"/>
          </a:xfrm>
        </p:spPr>
        <p:txBody>
          <a:bodyPr/>
          <a:lstStyle/>
          <a:p>
            <a:r>
              <a:rPr lang="en-US" sz="2400" b="1" dirty="0" smtClean="0"/>
              <a:t>ISA  Certified</a:t>
            </a:r>
          </a:p>
          <a:p>
            <a:r>
              <a:rPr lang="en-US" sz="2400" b="1" dirty="0" smtClean="0"/>
              <a:t>Risk Tree Experience</a:t>
            </a:r>
          </a:p>
          <a:p>
            <a:r>
              <a:rPr lang="en-US" sz="2400" b="1" dirty="0" smtClean="0"/>
              <a:t>Strike Team Training</a:t>
            </a:r>
          </a:p>
          <a:p>
            <a:r>
              <a:rPr lang="en-US" sz="2400" b="1" dirty="0" smtClean="0"/>
              <a:t>Take 3 NIMS On-line Courses</a:t>
            </a:r>
          </a:p>
          <a:p>
            <a:r>
              <a:rPr lang="en-US" sz="2400" b="1" dirty="0" smtClean="0"/>
              <a:t>Willing To Assist Locally Or In Region</a:t>
            </a:r>
          </a:p>
          <a:p>
            <a:r>
              <a:rPr lang="en-US" sz="2400" b="1" dirty="0" smtClean="0"/>
              <a:t>Reimbursed for Travel/Expenses</a:t>
            </a:r>
          </a:p>
          <a:p>
            <a:endParaRPr lang="en-US" sz="2400" b="1" dirty="0"/>
          </a:p>
        </p:txBody>
      </p:sp>
      <p:pic>
        <p:nvPicPr>
          <p:cNvPr id="4" name="Picture 4" descr="UFST New Kent Training 012"/>
          <p:cNvPicPr>
            <a:picLocks noChangeAspect="1" noChangeArrowheads="1"/>
          </p:cNvPicPr>
          <p:nvPr/>
        </p:nvPicPr>
        <p:blipFill>
          <a:blip r:embed="rId2" cstate="print"/>
          <a:srcRect/>
          <a:stretch>
            <a:fillRect/>
          </a:stretch>
        </p:blipFill>
        <p:spPr bwMode="auto">
          <a:xfrm>
            <a:off x="4876800" y="1828800"/>
            <a:ext cx="36576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solidFill>
                  <a:srgbClr val="92D050"/>
                </a:solidFill>
                <a:effectLst>
                  <a:outerShdw blurRad="38100" dist="38100" dir="2700000" algn="tl">
                    <a:srgbClr val="000000">
                      <a:alpha val="43137"/>
                    </a:srgbClr>
                  </a:outerShdw>
                </a:effectLst>
              </a:rPr>
              <a:t>Crew Organization</a:t>
            </a:r>
            <a:endParaRPr lang="en-US" sz="3600" dirty="0">
              <a:solidFill>
                <a:srgbClr val="92D050"/>
              </a:solidFill>
              <a:effectLst>
                <a:outerShdw blurRad="38100" dist="38100" dir="2700000" algn="tl">
                  <a:srgbClr val="000000">
                    <a:alpha val="43137"/>
                  </a:srgbClr>
                </a:outerShdw>
              </a:effectLst>
            </a:endParaRPr>
          </a:p>
        </p:txBody>
      </p:sp>
      <p:graphicFrame>
        <p:nvGraphicFramePr>
          <p:cNvPr id="1026" name="Object 2"/>
          <p:cNvGraphicFramePr>
            <a:graphicFrameLocks noChangeAspect="1"/>
          </p:cNvGraphicFramePr>
          <p:nvPr>
            <p:ph sz="half" idx="1"/>
          </p:nvPr>
        </p:nvGraphicFramePr>
        <p:xfrm>
          <a:off x="228600" y="2057400"/>
          <a:ext cx="4237038" cy="3275013"/>
        </p:xfrm>
        <a:graphic>
          <a:graphicData uri="http://schemas.openxmlformats.org/presentationml/2006/ole">
            <p:oleObj spid="_x0000_s1026" name="Acrobat Document" r:id="rId4" imgW="8910000" imgH="6885000" progId="AcroExch.Document.7">
              <p:embed/>
            </p:oleObj>
          </a:graphicData>
        </a:graphic>
      </p:graphicFrame>
      <p:sp>
        <p:nvSpPr>
          <p:cNvPr id="6" name="Content Placeholder 2"/>
          <p:cNvSpPr>
            <a:spLocks noGrp="1"/>
          </p:cNvSpPr>
          <p:nvPr>
            <p:ph type="body" sz="half" idx="2"/>
          </p:nvPr>
        </p:nvSpPr>
        <p:spPr>
          <a:xfrm>
            <a:off x="4724400" y="1981200"/>
            <a:ext cx="4419600" cy="4114800"/>
          </a:xfrm>
        </p:spPr>
        <p:txBody>
          <a:bodyPr/>
          <a:lstStyle/>
          <a:p>
            <a:r>
              <a:rPr lang="en-US" sz="2800" b="1" dirty="0" smtClean="0"/>
              <a:t>Team Leader</a:t>
            </a:r>
          </a:p>
          <a:p>
            <a:r>
              <a:rPr lang="en-US" sz="2800" b="1" dirty="0" smtClean="0"/>
              <a:t>8–12 people/Crew</a:t>
            </a:r>
          </a:p>
          <a:p>
            <a:r>
              <a:rPr lang="en-US" sz="2800" b="1" dirty="0" smtClean="0"/>
              <a:t>7 to 14 Days</a:t>
            </a:r>
          </a:p>
          <a:p>
            <a:r>
              <a:rPr lang="en-US" sz="2800" b="1" dirty="0" smtClean="0"/>
              <a:t>Equipment Kits</a:t>
            </a:r>
          </a:p>
          <a:p>
            <a:pPr>
              <a:buNone/>
            </a:pPr>
            <a:endParaRPr lang="en-US" dirty="0"/>
          </a:p>
        </p:txBody>
      </p:sp>
      <p:sp>
        <p:nvSpPr>
          <p:cNvPr id="5" name="TextBox 4"/>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3" descr="2007%20OU%20Ice%20Storm%20%28400%29[1]"/>
          <p:cNvPicPr>
            <a:picLocks noGrp="1" noChangeAspect="1" noChangeArrowheads="1"/>
          </p:cNvPicPr>
          <p:nvPr>
            <p:ph sz="half" idx="1"/>
          </p:nvPr>
        </p:nvPicPr>
        <p:blipFill>
          <a:blip r:embed="rId2" cstate="print"/>
          <a:srcRect/>
          <a:stretch>
            <a:fillRect/>
          </a:stretch>
        </p:blipFill>
        <p:spPr bwMode="auto">
          <a:xfrm>
            <a:off x="3505200" y="3962400"/>
            <a:ext cx="5257800" cy="2668335"/>
          </a:xfrm>
          <a:prstGeom prst="rect">
            <a:avLst/>
          </a:prstGeom>
          <a:noFill/>
          <a:ln w="9525">
            <a:noFill/>
            <a:miter lim="800000"/>
            <a:headEnd/>
            <a:tailEnd/>
          </a:ln>
        </p:spPr>
      </p:pic>
      <p:sp>
        <p:nvSpPr>
          <p:cNvPr id="6" name="TextBox 5"/>
          <p:cNvSpPr txBox="1"/>
          <p:nvPr/>
        </p:nvSpPr>
        <p:spPr>
          <a:xfrm>
            <a:off x="0" y="6611779"/>
            <a:ext cx="2819400" cy="246221"/>
          </a:xfrm>
          <a:prstGeom prst="rect">
            <a:avLst/>
          </a:prstGeom>
          <a:solidFill>
            <a:schemeClr val="bg2"/>
          </a:solidFill>
        </p:spPr>
        <p:txBody>
          <a:bodyPr wrap="square" rtlCol="0">
            <a:spAutoFit/>
          </a:bodyPr>
          <a:lstStyle/>
          <a:p>
            <a:r>
              <a:rPr lang="en-US" sz="1000" b="1" dirty="0" smtClean="0"/>
              <a:t>USFS NA State and Private Forestry</a:t>
            </a:r>
            <a:endParaRPr lang="en-US" sz="1000" b="1" dirty="0"/>
          </a:p>
        </p:txBody>
      </p:sp>
      <p:pic>
        <p:nvPicPr>
          <p:cNvPr id="7" name="Picture 9" descr="watertown ice on poles&amp;road"/>
          <p:cNvPicPr>
            <a:picLocks noChangeAspect="1" noChangeArrowheads="1"/>
          </p:cNvPicPr>
          <p:nvPr/>
        </p:nvPicPr>
        <p:blipFill>
          <a:blip r:embed="rId3" cstate="print"/>
          <a:srcRect/>
          <a:stretch>
            <a:fillRect/>
          </a:stretch>
        </p:blipFill>
        <p:spPr bwMode="auto">
          <a:xfrm>
            <a:off x="304800" y="228600"/>
            <a:ext cx="5791200" cy="42142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himmer">
  <a:themeElements>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fontScheme name="Shimm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7211</TotalTime>
  <Words>3883</Words>
  <Application>Microsoft Office PowerPoint</Application>
  <PresentationFormat>On-screen Show (4:3)</PresentationFormat>
  <Paragraphs>466</Paragraphs>
  <Slides>58</Slides>
  <Notes>30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58</vt:i4>
      </vt:variant>
    </vt:vector>
  </HeadingPairs>
  <TitlesOfParts>
    <vt:vector size="61" baseType="lpstr">
      <vt:lpstr>Shimmer</vt:lpstr>
      <vt:lpstr>Acrobat Document</vt:lpstr>
      <vt:lpstr>Chart</vt:lpstr>
      <vt:lpstr>Slide 1</vt:lpstr>
      <vt:lpstr>Storm Response Strike Team </vt:lpstr>
      <vt:lpstr>Slide 3</vt:lpstr>
      <vt:lpstr>Massachusetts Tree Wardens &amp; Foresters Association Project </vt:lpstr>
      <vt:lpstr>4  Phases of  Emergency Management</vt:lpstr>
      <vt:lpstr>Disaster Response Timeline</vt:lpstr>
      <vt:lpstr>Professional Volunteers</vt:lpstr>
      <vt:lpstr>Crew Organization</vt:lpstr>
      <vt:lpstr>Slide 9</vt:lpstr>
      <vt:lpstr>Is Strike Team Assessment Appropriate?  </vt:lpstr>
      <vt:lpstr>Planning for UFST Assessment</vt:lpstr>
      <vt:lpstr>Gather Information Estimate Storm Footprint/Severity</vt:lpstr>
      <vt:lpstr>Strike Team Assessment  Inventory Data </vt:lpstr>
      <vt:lpstr>Slide 14</vt:lpstr>
      <vt:lpstr>Slide 15</vt:lpstr>
      <vt:lpstr>Slide 16</vt:lpstr>
      <vt:lpstr>Slide 17</vt:lpstr>
      <vt:lpstr>Species</vt:lpstr>
      <vt:lpstr>Tree Risk Rating  Forest Service</vt:lpstr>
      <vt:lpstr>Defects</vt:lpstr>
      <vt:lpstr>Slide 21</vt:lpstr>
      <vt:lpstr>FS: Risk Rating</vt:lpstr>
      <vt:lpstr>Slide 23</vt:lpstr>
      <vt:lpstr>Hazard Limbs </vt:lpstr>
      <vt:lpstr>Hazard Limbs </vt:lpstr>
      <vt:lpstr>Risk Management</vt:lpstr>
      <vt:lpstr>FEMA Standards Hazard Tree Removal </vt:lpstr>
      <vt:lpstr>FEMA Standards Hazard Tree Removal </vt:lpstr>
      <vt:lpstr>FEMA Hazard Limb Removal</vt:lpstr>
      <vt:lpstr>FEMA Standards  </vt:lpstr>
      <vt:lpstr>FEMA Management</vt:lpstr>
      <vt:lpstr>Optional UFST Activities</vt:lpstr>
      <vt:lpstr>Slide 33</vt:lpstr>
      <vt:lpstr>Inventory Available Tree Planting Spaces </vt:lpstr>
      <vt:lpstr>Other Tree Work Needed</vt:lpstr>
      <vt:lpstr>Look for Invasive Insect Signs and Symptoms</vt:lpstr>
      <vt:lpstr>Picture with  GPS Location  </vt:lpstr>
      <vt:lpstr>Slide 38</vt:lpstr>
      <vt:lpstr>Reporting Oklahoma Ice Storm</vt:lpstr>
      <vt:lpstr>Slide 40</vt:lpstr>
      <vt:lpstr>Slide 41</vt:lpstr>
      <vt:lpstr>Slide 42</vt:lpstr>
      <vt:lpstr>Slide 43</vt:lpstr>
      <vt:lpstr>Slide 44</vt:lpstr>
      <vt:lpstr>Slide 45</vt:lpstr>
      <vt:lpstr>Slide 46</vt:lpstr>
      <vt:lpstr>Slide 47</vt:lpstr>
      <vt:lpstr>Urban Forestry Strike Team http://www.ufst.org/</vt:lpstr>
      <vt:lpstr>Questions?</vt:lpstr>
      <vt:lpstr>Slide 50</vt:lpstr>
      <vt:lpstr>Risk Assessment Protocol</vt:lpstr>
      <vt:lpstr>Slide 52</vt:lpstr>
      <vt:lpstr>Slide 53</vt:lpstr>
      <vt:lpstr>Slide 54</vt:lpstr>
      <vt:lpstr>Slide 55</vt:lpstr>
      <vt:lpstr>Slide 56</vt:lpstr>
      <vt:lpstr>www.na.fs.fed.us/urbanUFIND </vt:lpstr>
      <vt:lpstr>Slide 58</vt:lpstr>
    </vt:vector>
  </TitlesOfParts>
  <Company>USDA Forest Service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Storm Preparedness and Response</dc:title>
  <dc:creator>FSDefaultUser</dc:creator>
  <cp:lastModifiedBy>John E. Parry</cp:lastModifiedBy>
  <cp:revision>235</cp:revision>
  <dcterms:created xsi:type="dcterms:W3CDTF">2003-11-07T21:53:10Z</dcterms:created>
  <dcterms:modified xsi:type="dcterms:W3CDTF">2010-10-13T16:21:15Z</dcterms:modified>
</cp:coreProperties>
</file>