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6" r:id="rId2"/>
    <p:sldId id="257" r:id="rId3"/>
    <p:sldId id="258" r:id="rId4"/>
    <p:sldId id="259" r:id="rId5"/>
    <p:sldId id="260" r:id="rId6"/>
    <p:sldId id="261" r:id="rId7"/>
    <p:sldId id="263" r:id="rId8"/>
    <p:sldId id="264" r:id="rId9"/>
    <p:sldId id="265" r:id="rId10"/>
    <p:sldId id="266" r:id="rId11"/>
    <p:sldId id="268" r:id="rId12"/>
    <p:sldId id="269" r:id="rId13"/>
    <p:sldId id="262" r:id="rId14"/>
    <p:sldId id="267" r:id="rId15"/>
    <p:sldId id="270" r:id="rId16"/>
    <p:sldId id="271" r:id="rId17"/>
    <p:sldId id="27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951" autoAdjust="0"/>
  </p:normalViewPr>
  <p:slideViewPr>
    <p:cSldViewPr snapToGrid="0">
      <p:cViewPr varScale="1">
        <p:scale>
          <a:sx n="54" d="100"/>
          <a:sy n="54" d="100"/>
        </p:scale>
        <p:origin x="-193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682"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921C83-E897-4F00-BEFA-7314CCA32D8F}" type="datetimeFigureOut">
              <a:rPr lang="en-US" smtClean="0"/>
              <a:pPr/>
              <a:t>4/18/2011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A961E7-FA1D-4E71-AA7A-83A7A74E63B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Introduction</a:t>
            </a:r>
          </a:p>
          <a:p>
            <a:r>
              <a:rPr lang="en-US" dirty="0" smtClean="0"/>
              <a:t>Welcome</a:t>
            </a:r>
            <a:r>
              <a:rPr lang="en-US" baseline="0" dirty="0" smtClean="0"/>
              <a:t> to the first of four on-line training sessions dedicated to exploring “IPED” – the pest detection tool for inventories.</a:t>
            </a:r>
          </a:p>
          <a:p>
            <a:r>
              <a:rPr lang="en-US" baseline="0" dirty="0" smtClean="0"/>
              <a:t>Our other sessions, that will be held on consecutive Tuesdays, will cover the specifics of setting up and using the pest detection tool within </a:t>
            </a:r>
            <a:r>
              <a:rPr lang="en-US" baseline="0" dirty="0" err="1" smtClean="0"/>
              <a:t>iTREE</a:t>
            </a:r>
            <a:r>
              <a:rPr lang="en-US" baseline="0" dirty="0" smtClean="0"/>
              <a:t> v4.0</a:t>
            </a:r>
          </a:p>
          <a:p>
            <a:endParaRPr lang="en-US" dirty="0"/>
          </a:p>
        </p:txBody>
      </p:sp>
      <p:sp>
        <p:nvSpPr>
          <p:cNvPr id="4" name="Slide Number Placeholder 3"/>
          <p:cNvSpPr>
            <a:spLocks noGrp="1"/>
          </p:cNvSpPr>
          <p:nvPr>
            <p:ph type="sldNum" sz="quarter" idx="10"/>
          </p:nvPr>
        </p:nvSpPr>
        <p:spPr/>
        <p:txBody>
          <a:bodyPr/>
          <a:lstStyle/>
          <a:p>
            <a:fld id="{25A961E7-FA1D-4E71-AA7A-83A7A74E63BA}"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A961E7-FA1D-4E71-AA7A-83A7A74E63BA}"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Finish by mentioning:</a:t>
            </a:r>
          </a:p>
          <a:p>
            <a:r>
              <a:rPr lang="en-US" dirty="0" smtClean="0"/>
              <a:t>-- reporting functions – summary of the data collected</a:t>
            </a:r>
          </a:p>
          <a:p>
            <a:r>
              <a:rPr lang="en-US" dirty="0" smtClean="0"/>
              <a:t>-- lucid key help – helps guide users to likely causes and possible ID of pests</a:t>
            </a:r>
          </a:p>
          <a:p>
            <a:r>
              <a:rPr lang="en-US" dirty="0" smtClean="0"/>
              <a:t>-- extensive on-line help – pest</a:t>
            </a:r>
            <a:r>
              <a:rPr lang="en-US" baseline="0" dirty="0" smtClean="0"/>
              <a:t> fact sheets</a:t>
            </a:r>
            <a:endParaRPr lang="en-US" dirty="0" smtClean="0"/>
          </a:p>
          <a:p>
            <a:endParaRPr lang="en-US" dirty="0"/>
          </a:p>
        </p:txBody>
      </p:sp>
      <p:sp>
        <p:nvSpPr>
          <p:cNvPr id="4" name="Slide Number Placeholder 3"/>
          <p:cNvSpPr>
            <a:spLocks noGrp="1"/>
          </p:cNvSpPr>
          <p:nvPr>
            <p:ph type="sldNum" sz="quarter" idx="10"/>
          </p:nvPr>
        </p:nvSpPr>
        <p:spPr/>
        <p:txBody>
          <a:bodyPr/>
          <a:lstStyle/>
          <a:p>
            <a:fld id="{25A961E7-FA1D-4E71-AA7A-83A7A74E63BA}"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a rough graphic that was produced in our office in 2007. It shows the District of Columbia in the center, concentric circles representing 10 mile intervals, and stars of different colors. The stars represent the confirmed presence of a pest, like Emerald ash borer, or disease, such as Dutch elm disease.</a:t>
            </a:r>
          </a:p>
          <a:p>
            <a:r>
              <a:rPr lang="en-US" baseline="0" dirty="0" smtClean="0"/>
              <a:t>As much as I’ve been involved with urban forest health issues in the last decade, this graphic really resonates for me. </a:t>
            </a:r>
          </a:p>
          <a:p>
            <a:r>
              <a:rPr lang="en-US" baseline="0" dirty="0" smtClean="0"/>
              <a:t>Forest managers, urban or not, benefit from knowing potential, but real, stresses, pressures or risks to the resource they are trying to manage.</a:t>
            </a:r>
          </a:p>
          <a:p>
            <a:r>
              <a:rPr lang="en-US" baseline="0" dirty="0" smtClean="0"/>
              <a:t>Imagine if you had such a map for your area – whether that’s a township, small community or a whole state – identifying pressures that are within striking distance would influence how you manage the forest.  </a:t>
            </a:r>
            <a:endParaRPr lang="en-US" dirty="0"/>
          </a:p>
        </p:txBody>
      </p:sp>
      <p:sp>
        <p:nvSpPr>
          <p:cNvPr id="4" name="Slide Number Placeholder 3"/>
          <p:cNvSpPr>
            <a:spLocks noGrp="1"/>
          </p:cNvSpPr>
          <p:nvPr>
            <p:ph type="sldNum" sz="quarter" idx="10"/>
          </p:nvPr>
        </p:nvSpPr>
        <p:spPr/>
        <p:txBody>
          <a:bodyPr/>
          <a:lstStyle/>
          <a:p>
            <a:fld id="{25A961E7-FA1D-4E71-AA7A-83A7A74E63BA}"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Even within your own boundaries – not seeing data from adjacent</a:t>
            </a:r>
            <a:r>
              <a:rPr lang="en-US" baseline="0" dirty="0" smtClean="0"/>
              <a:t>  jurisdictions – knowing areas that “not healthy”, is important for management.</a:t>
            </a:r>
          </a:p>
          <a:p>
            <a:endParaRPr lang="en-US" dirty="0" smtClean="0"/>
          </a:p>
          <a:p>
            <a:r>
              <a:rPr lang="en-US" dirty="0" smtClean="0"/>
              <a:t>Using</a:t>
            </a:r>
            <a:r>
              <a:rPr lang="en-US" baseline="0" dirty="0" smtClean="0"/>
              <a:t> IPED while inventorying your trees adds minimal time spent at the tree. After a bit of training, the protocol becomes routine and fairly quick.</a:t>
            </a:r>
          </a:p>
          <a:p>
            <a:endParaRPr lang="en-US" baseline="0" dirty="0" smtClean="0"/>
          </a:p>
          <a:p>
            <a:r>
              <a:rPr lang="en-US" baseline="0" dirty="0" smtClean="0"/>
              <a:t>Benefits from spending that extra time (or money if you’re contracting), out weigh the costs.</a:t>
            </a:r>
          </a:p>
          <a:p>
            <a:endParaRPr lang="en-US" baseline="0" dirty="0" smtClean="0"/>
          </a:p>
          <a:p>
            <a:pPr>
              <a:buFont typeface="Arial" pitchFamily="34" charset="0"/>
              <a:buChar char="•"/>
            </a:pPr>
            <a:r>
              <a:rPr lang="en-US" baseline="0" dirty="0" smtClean="0"/>
              <a:t>Data will be able to indicate problems long before they become catastrophic.  If the folks in Worchester, MA had been able to report of these types of data fields, the ALB outbreak could have been detected years in advance.</a:t>
            </a:r>
          </a:p>
          <a:p>
            <a:pPr>
              <a:buFont typeface="Arial" pitchFamily="34" charset="0"/>
              <a:buChar char="•"/>
            </a:pPr>
            <a:r>
              <a:rPr lang="en-US" baseline="0" dirty="0" smtClean="0"/>
              <a:t>Having a systematic way to “look” for signs and symptoms that indicate health is an advantage. Your staff or contractor may be out there looking at trees and notice things that are not “right” – but if there is no way to communicate and describe what they are looking at, those observations are lost.</a:t>
            </a:r>
          </a:p>
          <a:p>
            <a:pPr>
              <a:buFont typeface="Arial" pitchFamily="34" charset="0"/>
              <a:buChar char="•"/>
            </a:pPr>
            <a:r>
              <a:rPr lang="en-US" baseline="0" dirty="0" smtClean="0"/>
              <a:t>Finally, IPED should be able to help with early detection of serious pests and diseases at their points of introduction. There are approximately 6000 US communities and cities that have and maintain inventories. If all those places were looking for new outbreaks, that information would be powerful – both for control and for cost savings.</a:t>
            </a:r>
            <a:endParaRPr lang="en-US" dirty="0"/>
          </a:p>
        </p:txBody>
      </p:sp>
      <p:sp>
        <p:nvSpPr>
          <p:cNvPr id="4" name="Slide Number Placeholder 3"/>
          <p:cNvSpPr>
            <a:spLocks noGrp="1"/>
          </p:cNvSpPr>
          <p:nvPr>
            <p:ph type="sldNum" sz="quarter" idx="10"/>
          </p:nvPr>
        </p:nvSpPr>
        <p:spPr/>
        <p:txBody>
          <a:bodyPr/>
          <a:lstStyle/>
          <a:p>
            <a:fld id="{25A961E7-FA1D-4E71-AA7A-83A7A74E63BA}"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 still at the beginning of this journey and are eager for feedback</a:t>
            </a:r>
            <a:r>
              <a:rPr lang="en-US" baseline="0" dirty="0" smtClean="0"/>
              <a:t> and suggestions.</a:t>
            </a:r>
          </a:p>
          <a:p>
            <a:r>
              <a:rPr lang="en-US" baseline="0" dirty="0" smtClean="0"/>
              <a:t>Developed with many partners, we strived for balance – collecting enough data to be useful, while trying to keep the data collection at a level where time and cost were manageable in a production setting.</a:t>
            </a:r>
            <a:endParaRPr lang="en-US" dirty="0"/>
          </a:p>
        </p:txBody>
      </p:sp>
      <p:sp>
        <p:nvSpPr>
          <p:cNvPr id="4" name="Slide Number Placeholder 3"/>
          <p:cNvSpPr>
            <a:spLocks noGrp="1"/>
          </p:cNvSpPr>
          <p:nvPr>
            <p:ph type="sldNum" sz="quarter" idx="10"/>
          </p:nvPr>
        </p:nvSpPr>
        <p:spPr/>
        <p:txBody>
          <a:bodyPr/>
          <a:lstStyle/>
          <a:p>
            <a:fld id="{25A961E7-FA1D-4E71-AA7A-83A7A74E63BA}"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this point, I’d like to open the lines for discussion</a:t>
            </a:r>
            <a:r>
              <a:rPr lang="en-US" baseline="0" dirty="0" smtClean="0"/>
              <a:t> and questions.</a:t>
            </a:r>
          </a:p>
          <a:p>
            <a:r>
              <a:rPr lang="en-US" baseline="0" dirty="0" smtClean="0"/>
              <a:t>Are there specific topics that the group would like to explore during the training sessions? Or maybe you’re not familiar enough with the program to know?</a:t>
            </a:r>
          </a:p>
          <a:p>
            <a:endParaRPr lang="en-US" dirty="0"/>
          </a:p>
        </p:txBody>
      </p:sp>
      <p:sp>
        <p:nvSpPr>
          <p:cNvPr id="4" name="Slide Number Placeholder 3"/>
          <p:cNvSpPr>
            <a:spLocks noGrp="1"/>
          </p:cNvSpPr>
          <p:nvPr>
            <p:ph type="sldNum" sz="quarter" idx="10"/>
          </p:nvPr>
        </p:nvSpPr>
        <p:spPr/>
        <p:txBody>
          <a:bodyPr/>
          <a:lstStyle/>
          <a:p>
            <a:fld id="{25A961E7-FA1D-4E71-AA7A-83A7A74E63BA}"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a:t>
            </a:r>
            <a:r>
              <a:rPr lang="en-US" baseline="0" dirty="0" smtClean="0"/>
              <a:t> today we are going to ease into the subject of pest detection and give some context for the training sessions to follow.</a:t>
            </a:r>
            <a:endParaRPr lang="en-US" dirty="0"/>
          </a:p>
        </p:txBody>
      </p:sp>
      <p:sp>
        <p:nvSpPr>
          <p:cNvPr id="4" name="Slide Number Placeholder 3"/>
          <p:cNvSpPr>
            <a:spLocks noGrp="1"/>
          </p:cNvSpPr>
          <p:nvPr>
            <p:ph type="sldNum" sz="quarter" idx="10"/>
          </p:nvPr>
        </p:nvSpPr>
        <p:spPr/>
        <p:txBody>
          <a:bodyPr/>
          <a:lstStyle/>
          <a:p>
            <a:fld id="{25A961E7-FA1D-4E71-AA7A-83A7A74E63BA}"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concept of urban forest can cover and mean</a:t>
            </a:r>
            <a:r>
              <a:rPr lang="en-US" baseline="0" dirty="0" smtClean="0"/>
              <a:t> many things. In this case, we are considering all trees within communities – whether those communities are small towns or large metropolitan areas. These trees are the trees we see everyday – in parks, yards, small wood lots and along streets. Together, these trees make a forest.</a:t>
            </a:r>
          </a:p>
          <a:p>
            <a:r>
              <a:rPr lang="en-US" baseline="0" dirty="0" smtClean="0"/>
              <a:t>The concept of forest health also can denote various ideas. To the citizen scientist or arborist, health may mean “condition” – does the tree “look” healthy? Does it look “good”? The variable “condition” is a common element that is collected during an inventory. Poor, good, fair, excellent…</a:t>
            </a:r>
          </a:p>
          <a:p>
            <a:r>
              <a:rPr lang="en-US" baseline="0" dirty="0" smtClean="0"/>
              <a:t>To the forest pathologist or entomologist, “health” is equated with absence from disease or insect pests.</a:t>
            </a:r>
            <a:endParaRPr lang="en-US" dirty="0"/>
          </a:p>
        </p:txBody>
      </p:sp>
      <p:sp>
        <p:nvSpPr>
          <p:cNvPr id="4" name="Slide Number Placeholder 3"/>
          <p:cNvSpPr>
            <a:spLocks noGrp="1"/>
          </p:cNvSpPr>
          <p:nvPr>
            <p:ph type="sldNum" sz="quarter" idx="10"/>
          </p:nvPr>
        </p:nvSpPr>
        <p:spPr/>
        <p:txBody>
          <a:bodyPr/>
          <a:lstStyle/>
          <a:p>
            <a:fld id="{25A961E7-FA1D-4E71-AA7A-83A7A74E63BA}"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many years the description</a:t>
            </a:r>
            <a:r>
              <a:rPr lang="en-US" baseline="0" dirty="0" smtClean="0"/>
              <a:t> of a tree’s condition was sufficient. If a tree was in poor condition, the city, arborist, or homeowner would just cut it down and re-plant. Not really thinking about why. Of course there were some significant exceptions to that – like Dutch elm disease outbreak – where people were thinking more about the why’s of declining trees. </a:t>
            </a:r>
          </a:p>
          <a:p>
            <a:endParaRPr lang="en-US" dirty="0" smtClean="0"/>
          </a:p>
          <a:p>
            <a:r>
              <a:rPr lang="en-US" dirty="0" smtClean="0"/>
              <a:t>But the general descriptions of good, fair, poor</a:t>
            </a:r>
            <a:r>
              <a:rPr lang="en-US" baseline="0" dirty="0" smtClean="0"/>
              <a:t> excellent </a:t>
            </a:r>
            <a:r>
              <a:rPr lang="en-US" baseline="0" dirty="0" smtClean="0"/>
              <a:t>don’t </a:t>
            </a:r>
            <a:r>
              <a:rPr lang="en-US" baseline="0" dirty="0" smtClean="0"/>
              <a:t>really give us much to go on when a tree is not looking so “good”.</a:t>
            </a:r>
          </a:p>
          <a:p>
            <a:r>
              <a:rPr lang="en-US" baseline="0" dirty="0" smtClean="0"/>
              <a:t>After the outbreaks of ALB in Chicago, NYC and the recent infestations in Worchester, MA and NJ, coupled with the massive destruction of ash by EAB in the mid-west, folks started to talk about ways to detect pests and diseases more quickly.</a:t>
            </a:r>
            <a:endParaRPr lang="en-US" dirty="0"/>
          </a:p>
        </p:txBody>
      </p:sp>
      <p:sp>
        <p:nvSpPr>
          <p:cNvPr id="4" name="Slide Number Placeholder 3"/>
          <p:cNvSpPr>
            <a:spLocks noGrp="1"/>
          </p:cNvSpPr>
          <p:nvPr>
            <p:ph type="sldNum" sz="quarter" idx="10"/>
          </p:nvPr>
        </p:nvSpPr>
        <p:spPr/>
        <p:txBody>
          <a:bodyPr/>
          <a:lstStyle/>
          <a:p>
            <a:fld id="{25A961E7-FA1D-4E71-AA7A-83A7A74E63BA}"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as a way to systematically examine a tree for</a:t>
            </a:r>
            <a:r>
              <a:rPr lang="en-US" baseline="0" dirty="0" smtClean="0"/>
              <a:t> signs and symptoms of pests and diseases, our group convened to construct a protocol to do just that.</a:t>
            </a:r>
          </a:p>
          <a:p>
            <a:r>
              <a:rPr lang="en-US" baseline="0" dirty="0" smtClean="0"/>
              <a:t>Starting in 2008, we’ve been working on the protocol – “how to look at a tree” and the programming aspects of that. </a:t>
            </a:r>
            <a:br>
              <a:rPr lang="en-US" baseline="0" dirty="0" smtClean="0"/>
            </a:br>
            <a:r>
              <a:rPr lang="en-US" baseline="0" dirty="0" smtClean="0"/>
              <a:t>The result was the March 2011 release of IPED as a component of </a:t>
            </a:r>
            <a:r>
              <a:rPr lang="en-US" baseline="0" dirty="0" err="1" smtClean="0"/>
              <a:t>iTREE</a:t>
            </a:r>
            <a:r>
              <a:rPr lang="en-US" baseline="0" dirty="0" smtClean="0"/>
              <a:t> 4.0.</a:t>
            </a:r>
          </a:p>
          <a:p>
            <a:r>
              <a:rPr lang="en-US" baseline="0" dirty="0" smtClean="0"/>
              <a:t>The program walks the user through a short series of data screens and looks at the tree from tip to base and asks about signs or symptoms of concern that might be present.</a:t>
            </a:r>
          </a:p>
          <a:p>
            <a:endParaRPr lang="en-US" baseline="0" dirty="0" smtClean="0"/>
          </a:p>
          <a:p>
            <a:r>
              <a:rPr lang="en-US" baseline="0" dirty="0" smtClean="0"/>
              <a:t>There are currently 64? pests, diseases and fungi that are included in the database. </a:t>
            </a:r>
          </a:p>
          <a:p>
            <a:r>
              <a:rPr lang="en-US" baseline="0" dirty="0" smtClean="0"/>
              <a:t>23 Beetles/Weevils</a:t>
            </a:r>
          </a:p>
          <a:p>
            <a:r>
              <a:rPr lang="en-US" baseline="0" dirty="0" smtClean="0"/>
              <a:t>14 Moths</a:t>
            </a:r>
          </a:p>
          <a:p>
            <a:r>
              <a:rPr lang="en-US" baseline="0" dirty="0" smtClean="0"/>
              <a:t>11 Fungi</a:t>
            </a:r>
          </a:p>
          <a:p>
            <a:r>
              <a:rPr lang="en-US" baseline="0" dirty="0" smtClean="0"/>
              <a:t>3 </a:t>
            </a:r>
            <a:r>
              <a:rPr lang="en-US" baseline="0" dirty="0" err="1" smtClean="0"/>
              <a:t>Woodwasps</a:t>
            </a:r>
            <a:endParaRPr lang="en-US" baseline="0" dirty="0" smtClean="0"/>
          </a:p>
          <a:p>
            <a:r>
              <a:rPr lang="en-US" baseline="0" dirty="0" smtClean="0"/>
              <a:t>2 </a:t>
            </a:r>
            <a:r>
              <a:rPr lang="en-US" baseline="0" dirty="0" err="1" smtClean="0"/>
              <a:t>Adelgids</a:t>
            </a:r>
            <a:endParaRPr lang="en-US" baseline="0" dirty="0" smtClean="0"/>
          </a:p>
          <a:p>
            <a:r>
              <a:rPr lang="en-US" baseline="0" dirty="0" smtClean="0"/>
              <a:t>3 “Other diseases” Beech bark disease, example.</a:t>
            </a:r>
          </a:p>
        </p:txBody>
      </p:sp>
      <p:sp>
        <p:nvSpPr>
          <p:cNvPr id="4" name="Slide Number Placeholder 3"/>
          <p:cNvSpPr>
            <a:spLocks noGrp="1"/>
          </p:cNvSpPr>
          <p:nvPr>
            <p:ph type="sldNum" sz="quarter" idx="10"/>
          </p:nvPr>
        </p:nvSpPr>
        <p:spPr/>
        <p:txBody>
          <a:bodyPr/>
          <a:lstStyle/>
          <a:p>
            <a:fld id="{25A961E7-FA1D-4E71-AA7A-83A7A74E63BA}"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basis for the protocol is</a:t>
            </a:r>
            <a:r>
              <a:rPr lang="en-US" baseline="0" dirty="0" smtClean="0"/>
              <a:t> the national forest health monitoring program – that is now part of the Forest Services Forest Inventory and Analysis program. By looking at specific locations on the tree for signs and symptoms of pests and diseases, the surveyor can gather meaningful information that can be compared to other trees.</a:t>
            </a:r>
          </a:p>
          <a:p>
            <a:endParaRPr lang="en-US" baseline="0" dirty="0" smtClean="0"/>
          </a:p>
          <a:p>
            <a:r>
              <a:rPr lang="en-US" baseline="0" dirty="0" smtClean="0"/>
              <a:t>Tree Stress, Bole/Trunk, </a:t>
            </a:r>
            <a:r>
              <a:rPr lang="en-US" baseline="0" dirty="0" smtClean="0"/>
              <a:t>and Leaves/Branches are the three areas of interest.</a:t>
            </a:r>
          </a:p>
          <a:p>
            <a:endParaRPr lang="en-US" baseline="0" dirty="0" smtClean="0"/>
          </a:p>
          <a:p>
            <a:r>
              <a:rPr lang="en-US" baseline="0" dirty="0" smtClean="0"/>
              <a:t>The protocol is available to everyone for use with their own software systems or as a stand alone with a spreadsheet. Other urban forest inventory vendors will be able to incorporate IPED into their own systems if desired.</a:t>
            </a:r>
            <a:endParaRPr lang="en-US" dirty="0"/>
          </a:p>
        </p:txBody>
      </p:sp>
      <p:sp>
        <p:nvSpPr>
          <p:cNvPr id="4" name="Slide Number Placeholder 3"/>
          <p:cNvSpPr>
            <a:spLocks noGrp="1"/>
          </p:cNvSpPr>
          <p:nvPr>
            <p:ph type="sldNum" sz="quarter" idx="10"/>
          </p:nvPr>
        </p:nvSpPr>
        <p:spPr/>
        <p:txBody>
          <a:bodyPr/>
          <a:lstStyle/>
          <a:p>
            <a:fld id="{25A961E7-FA1D-4E71-AA7A-83A7A74E63BA}"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Although freely available to be used as a stand alone tool, IPED is also a tool that is available within </a:t>
            </a:r>
            <a:r>
              <a:rPr lang="en-US" baseline="0" dirty="0" err="1" smtClean="0"/>
              <a:t>i</a:t>
            </a:r>
            <a:r>
              <a:rPr lang="en-US" baseline="0" dirty="0" smtClean="0"/>
              <a:t>-TREE.</a:t>
            </a:r>
            <a:endParaRPr lang="en-US" baseline="0" dirty="0" smtClean="0"/>
          </a:p>
          <a:p>
            <a:endParaRPr lang="en-US" dirty="0" smtClean="0"/>
          </a:p>
          <a:p>
            <a:r>
              <a:rPr lang="en-US" dirty="0" smtClean="0"/>
              <a:t>As you’ll recall, </a:t>
            </a:r>
            <a:r>
              <a:rPr lang="en-US" dirty="0" err="1" smtClean="0"/>
              <a:t>i</a:t>
            </a:r>
            <a:r>
              <a:rPr lang="en-US" dirty="0" smtClean="0"/>
              <a:t>-TREE</a:t>
            </a:r>
            <a:r>
              <a:rPr lang="en-US" baseline="0" dirty="0" smtClean="0"/>
              <a:t> is a free-ware program developed by the Forest Service, Davey Tree Expert Company, SMA, ISA and others and can be used for urban forest inventories and samples. The power of </a:t>
            </a:r>
            <a:r>
              <a:rPr lang="en-US" baseline="0" dirty="0" err="1" smtClean="0"/>
              <a:t>i</a:t>
            </a:r>
            <a:r>
              <a:rPr lang="en-US" baseline="0" dirty="0" smtClean="0"/>
              <a:t>-TREE is in its ability to provide analysis of those data – including structural values, heating and cooling, and air pollution abatement. </a:t>
            </a:r>
            <a:r>
              <a:rPr lang="en-US" dirty="0" smtClean="0"/>
              <a:t>The </a:t>
            </a:r>
            <a:r>
              <a:rPr lang="en-US" dirty="0" err="1" smtClean="0"/>
              <a:t>i</a:t>
            </a:r>
            <a:r>
              <a:rPr lang="en-US" dirty="0" smtClean="0"/>
              <a:t>-Tree Tools help communities of all sizes to strengthen their urban forest management and advocacy efforts by quantifying the structure of community trees and the environmental services that trees provide.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pest detection protocol is a part of </a:t>
            </a:r>
            <a:r>
              <a:rPr lang="en-US" dirty="0" err="1" smtClean="0"/>
              <a:t>iTREE</a:t>
            </a:r>
            <a:r>
              <a:rPr lang="en-US" dirty="0" smtClean="0"/>
              <a:t> Streets. Soon, the protocol will be included</a:t>
            </a:r>
            <a:r>
              <a:rPr lang="en-US" baseline="0" dirty="0" smtClean="0"/>
              <a:t> within </a:t>
            </a:r>
            <a:r>
              <a:rPr lang="en-US" baseline="0" dirty="0" err="1" smtClean="0"/>
              <a:t>iTREE</a:t>
            </a:r>
            <a:r>
              <a:rPr lang="en-US" baseline="0" dirty="0" smtClean="0"/>
              <a:t> Eco, as well. But that is a future enhancement. This training series will focus on pest detection using </a:t>
            </a:r>
            <a:r>
              <a:rPr lang="en-US" baseline="0" dirty="0" err="1" smtClean="0"/>
              <a:t>iTREE</a:t>
            </a:r>
            <a:r>
              <a:rPr lang="en-US" baseline="0" dirty="0" smtClean="0"/>
              <a:t> Streets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5A961E7-FA1D-4E71-AA7A-83A7A74E63BA}"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25A961E7-FA1D-4E71-AA7A-83A7A74E63BA}"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A961E7-FA1D-4E71-AA7A-83A7A74E63BA}"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ACDF6120-F1F0-4C60-9FE9-39AC71A9C79D}" type="datetimeFigureOut">
              <a:rPr lang="en-US" smtClean="0"/>
              <a:pPr/>
              <a:t>4/18/2011</a:t>
            </a:fld>
            <a:endParaRPr lang="en-US" sz="1600" dirty="0"/>
          </a:p>
        </p:txBody>
      </p:sp>
      <p:sp>
        <p:nvSpPr>
          <p:cNvPr id="17" name="Footer Placeholder 16"/>
          <p:cNvSpPr>
            <a:spLocks noGrp="1"/>
          </p:cNvSpPr>
          <p:nvPr>
            <p:ph type="ftr" sz="quarter" idx="11"/>
          </p:nvPr>
        </p:nvSpPr>
        <p:spPr>
          <a:xfrm>
            <a:off x="2898648" y="6355080"/>
            <a:ext cx="3474720" cy="365760"/>
          </a:xfrm>
        </p:spPr>
        <p:txBody>
          <a:bodyPr/>
          <a:lstStyle/>
          <a:p>
            <a:endParaRPr kumimoji="0" lang="en-US" dirty="0"/>
          </a:p>
        </p:txBody>
      </p:sp>
      <p:sp>
        <p:nvSpPr>
          <p:cNvPr id="29" name="Slide Number Placeholder 28"/>
          <p:cNvSpPr>
            <a:spLocks noGrp="1"/>
          </p:cNvSpPr>
          <p:nvPr>
            <p:ph type="sldNum" sz="quarter" idx="12"/>
          </p:nvPr>
        </p:nvSpPr>
        <p:spPr>
          <a:xfrm>
            <a:off x="1216152" y="6355080"/>
            <a:ext cx="1219200" cy="365760"/>
          </a:xfrm>
        </p:spPr>
        <p:txBody>
          <a:bodyPr/>
          <a:lstStyle/>
          <a:p>
            <a:fld id="{EA7C8D44-3667-46F6-9772-CC52308E2A7F}" type="slidenum">
              <a:rPr kumimoji="0" lang="en-US" smtClean="0"/>
              <a:pPr/>
              <a:t>‹#›</a:t>
            </a:fld>
            <a:endParaRPr kumimoji="0" lang="en-US" dirty="0"/>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2" name="Picture 11" descr="itree_logo_051005.jpg"/>
          <p:cNvPicPr>
            <a:picLocks noChangeAspect="1"/>
          </p:cNvPicPr>
          <p:nvPr userDrawn="1"/>
        </p:nvPicPr>
        <p:blipFill>
          <a:blip r:embed="rId2" cstate="print"/>
          <a:stretch>
            <a:fillRect/>
          </a:stretch>
        </p:blipFill>
        <p:spPr>
          <a:xfrm>
            <a:off x="379730" y="365760"/>
            <a:ext cx="2583320" cy="318643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DF6120-F1F0-4C60-9FE9-39AC71A9C79D}"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DF6120-F1F0-4C60-9FE9-39AC71A9C79D}" type="datetimeFigureOut">
              <a:rPr lang="en-US" smtClean="0"/>
              <a:pPr/>
              <a:t>4/18/2011</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CDF6120-F1F0-4C60-9FE9-39AC71A9C79D}" type="datetimeFigureOut">
              <a:rPr lang="en-US" smtClean="0"/>
              <a:pPr/>
              <a:t>4/18/2011</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EA7C8D44-3667-46F6-9772-CC52308E2A7F}" type="slidenum">
              <a:rPr kumimoji="0" lang="en-US" smtClean="0"/>
              <a:pPr/>
              <a:t>‹#›</a:t>
            </a:fld>
            <a:endParaRPr kumimoji="0"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ACDF6120-F1F0-4C60-9FE9-39AC71A9C79D}" type="datetimeFigureOut">
              <a:rPr lang="en-US" smtClean="0"/>
              <a:pPr/>
              <a:t>4/18/2011</a:t>
            </a:fld>
            <a:endParaRPr lang="en-US" dirty="0"/>
          </a:p>
        </p:txBody>
      </p:sp>
      <p:sp>
        <p:nvSpPr>
          <p:cNvPr id="5" name="Footer Placeholder 4"/>
          <p:cNvSpPr>
            <a:spLocks noGrp="1"/>
          </p:cNvSpPr>
          <p:nvPr>
            <p:ph type="ftr" sz="quarter" idx="11"/>
          </p:nvPr>
        </p:nvSpPr>
        <p:spPr>
          <a:xfrm>
            <a:off x="2898648" y="6355080"/>
            <a:ext cx="3474720" cy="365760"/>
          </a:xfrm>
        </p:spPr>
        <p:txBody>
          <a:bodyPr/>
          <a:lstStyle/>
          <a:p>
            <a:endParaRPr kumimoji="0" lang="en-US" dirty="0"/>
          </a:p>
        </p:txBody>
      </p:sp>
      <p:sp>
        <p:nvSpPr>
          <p:cNvPr id="6" name="Slide Number Placeholder 5"/>
          <p:cNvSpPr>
            <a:spLocks noGrp="1"/>
          </p:cNvSpPr>
          <p:nvPr>
            <p:ph type="sldNum" sz="quarter" idx="12"/>
          </p:nvPr>
        </p:nvSpPr>
        <p:spPr>
          <a:xfrm>
            <a:off x="1069848" y="6355080"/>
            <a:ext cx="1520952" cy="365760"/>
          </a:xfrm>
        </p:spPr>
        <p:txBody>
          <a:bodyPr/>
          <a:lstStyle/>
          <a:p>
            <a:fld id="{EA7C8D44-3667-46F6-9772-CC52308E2A7F}" type="slidenum">
              <a:rPr kumimoji="0" lang="en-US" smtClean="0"/>
              <a:pPr/>
              <a:t>‹#›</a:t>
            </a:fld>
            <a:endParaRPr kumimoji="0" lang="en-US"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CDF6120-F1F0-4C60-9FE9-39AC71A9C79D}" type="datetimeFigureOut">
              <a:rPr lang="en-US" smtClean="0"/>
              <a:pPr/>
              <a:t>4/18/2011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ACDF6120-F1F0-4C60-9FE9-39AC71A9C79D}" type="datetimeFigureOut">
              <a:rPr lang="en-US" smtClean="0"/>
              <a:pPr/>
              <a:t>4/18/2011</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CDF6120-F1F0-4C60-9FE9-39AC71A9C79D}" type="datetimeFigureOut">
              <a:rPr lang="en-US" smtClean="0"/>
              <a:pPr/>
              <a:t>4/18/2011</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DF6120-F1F0-4C60-9FE9-39AC71A9C79D}" type="datetimeFigureOut">
              <a:rPr lang="en-US" smtClean="0"/>
              <a:pPr/>
              <a:t>4/18/2011</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CDF6120-F1F0-4C60-9FE9-39AC71A9C79D}" type="datetimeFigureOut">
              <a:rPr lang="en-US" smtClean="0"/>
              <a:pPr/>
              <a:t>4/18/2011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ACDF6120-F1F0-4C60-9FE9-39AC71A9C79D}" type="datetimeFigureOut">
              <a:rPr lang="en-US" smtClean="0"/>
              <a:pPr/>
              <a:t>4/18/2011</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EA7C8D44-3667-46F6-9772-CC52308E2A7F}" type="slidenum">
              <a:rPr kumimoji="0" lang="en-US" smtClean="0"/>
              <a:pPr/>
              <a:t>‹#›</a:t>
            </a:fld>
            <a:endParaRPr kumimoji="0"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ACDF6120-F1F0-4C60-9FE9-39AC71A9C79D}" type="datetimeFigureOut">
              <a:rPr lang="en-US" smtClean="0"/>
              <a:pPr/>
              <a:t>4/18/2011</a:t>
            </a:fld>
            <a:endParaRPr lang="en-US" sz="1400" dirty="0">
              <a:solidFill>
                <a:schemeClr val="tx2"/>
              </a:solidFill>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lgn="l" eaLnBrk="1" latinLnBrk="0" hangingPunct="1"/>
            <a:fld id="{EA7C8D44-3667-46F6-9772-CC52308E2A7F}" type="slidenum">
              <a:rPr kumimoji="0" lang="en-US" smtClean="0"/>
              <a:pPr algn="l" eaLnBrk="1" latinLnBrk="0" hangingPunct="1"/>
              <a:t>‹#›</a:t>
            </a:fld>
            <a:endParaRPr kumimoji="0" lang="en-US" sz="1600" dirty="0">
              <a:solidFill>
                <a:schemeClr val="tx2"/>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i</a:t>
            </a:r>
            <a:r>
              <a:rPr lang="en-US" dirty="0" smtClean="0"/>
              <a:t>-TREE Pest Detection</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On-line Training Seminar</a:t>
            </a:r>
          </a:p>
          <a:p>
            <a:r>
              <a:rPr lang="en-US" dirty="0" smtClean="0"/>
              <a:t>April 19, 2011</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a:t>
            </a:r>
            <a:r>
              <a:rPr lang="en-US" dirty="0" smtClean="0"/>
              <a:t>-TREE Connection</a:t>
            </a:r>
            <a:endParaRPr lang="en-US" dirty="0"/>
          </a:p>
        </p:txBody>
      </p:sp>
      <p:pic>
        <p:nvPicPr>
          <p:cNvPr id="4" name="Content Placeholder 3" descr="pest6.PNG"/>
          <p:cNvPicPr>
            <a:picLocks noGrp="1" noChangeAspect="1"/>
          </p:cNvPicPr>
          <p:nvPr>
            <p:ph sz="quarter" idx="1"/>
          </p:nvPr>
        </p:nvPicPr>
        <p:blipFill>
          <a:blip r:embed="rId3" cstate="print"/>
          <a:stretch>
            <a:fillRect/>
          </a:stretch>
        </p:blipFill>
        <p:spPr>
          <a:xfrm>
            <a:off x="5072525" y="1254370"/>
            <a:ext cx="3114941" cy="4829908"/>
          </a:xfrm>
        </p:spPr>
      </p:pic>
      <p:pic>
        <p:nvPicPr>
          <p:cNvPr id="5" name="Picture 4" descr="pest5.PNG"/>
          <p:cNvPicPr>
            <a:picLocks noChangeAspect="1"/>
          </p:cNvPicPr>
          <p:nvPr/>
        </p:nvPicPr>
        <p:blipFill>
          <a:blip r:embed="rId4" cstate="print"/>
          <a:stretch>
            <a:fillRect/>
          </a:stretch>
        </p:blipFill>
        <p:spPr>
          <a:xfrm>
            <a:off x="529534" y="1213868"/>
            <a:ext cx="3186424" cy="494074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a:t>
            </a:r>
            <a:r>
              <a:rPr lang="en-US" dirty="0" smtClean="0"/>
              <a:t>-TREE Connection</a:t>
            </a:r>
            <a:endParaRPr lang="en-US" dirty="0"/>
          </a:p>
        </p:txBody>
      </p:sp>
      <p:pic>
        <p:nvPicPr>
          <p:cNvPr id="4" name="Content Placeholder 3" descr="pest8.PNG"/>
          <p:cNvPicPr>
            <a:picLocks noGrp="1" noChangeAspect="1"/>
          </p:cNvPicPr>
          <p:nvPr>
            <p:ph sz="quarter" idx="1"/>
          </p:nvPr>
        </p:nvPicPr>
        <p:blipFill>
          <a:blip r:embed="rId3" cstate="print"/>
          <a:stretch>
            <a:fillRect/>
          </a:stretch>
        </p:blipFill>
        <p:spPr>
          <a:xfrm>
            <a:off x="2979956" y="1219200"/>
            <a:ext cx="3184088" cy="493712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a:t>
            </a:r>
            <a:r>
              <a:rPr lang="en-US" dirty="0" smtClean="0"/>
              <a:t>-TREE Connection</a:t>
            </a:r>
            <a:endParaRPr lang="en-US" dirty="0"/>
          </a:p>
        </p:txBody>
      </p:sp>
      <p:pic>
        <p:nvPicPr>
          <p:cNvPr id="4" name="Picture 4"/>
          <p:cNvPicPr>
            <a:picLocks noGrp="1" noChangeAspect="1" noChangeArrowheads="1"/>
          </p:cNvPicPr>
          <p:nvPr>
            <p:ph sz="quarter" idx="1"/>
          </p:nvPr>
        </p:nvPicPr>
        <p:blipFill>
          <a:blip r:embed="rId3" cstate="print"/>
          <a:srcRect/>
          <a:stretch>
            <a:fillRect/>
          </a:stretch>
        </p:blipFill>
        <p:spPr bwMode="auto">
          <a:xfrm>
            <a:off x="1947496" y="1440143"/>
            <a:ext cx="5249008" cy="4495238"/>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IPED for your Community</a:t>
            </a:r>
            <a:endParaRPr lang="en-US" dirty="0"/>
          </a:p>
        </p:txBody>
      </p:sp>
      <p:pic>
        <p:nvPicPr>
          <p:cNvPr id="4" name="Picture 2"/>
          <p:cNvPicPr>
            <a:picLocks noGrp="1" noChangeAspect="1" noChangeArrowheads="1"/>
          </p:cNvPicPr>
          <p:nvPr>
            <p:ph sz="quarter" idx="1"/>
          </p:nvPr>
        </p:nvPicPr>
        <p:blipFill>
          <a:blip r:embed="rId3" cstate="print"/>
          <a:srcRect/>
          <a:stretch>
            <a:fillRect/>
          </a:stretch>
        </p:blipFill>
        <p:spPr bwMode="auto">
          <a:xfrm>
            <a:off x="1262062" y="1568450"/>
            <a:ext cx="6619875" cy="42386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IPED for your Community</a:t>
            </a:r>
            <a:endParaRPr lang="en-US" dirty="0"/>
          </a:p>
        </p:txBody>
      </p:sp>
      <p:pic>
        <p:nvPicPr>
          <p:cNvPr id="4" name="Content Placeholder 3" descr="2007 iped dublin oh 02.JPG"/>
          <p:cNvPicPr>
            <a:picLocks noGrp="1" noChangeAspect="1"/>
          </p:cNvPicPr>
          <p:nvPr>
            <p:ph sz="quarter" idx="1"/>
          </p:nvPr>
        </p:nvPicPr>
        <p:blipFill>
          <a:blip r:embed="rId3" cstate="print"/>
          <a:stretch>
            <a:fillRect/>
          </a:stretch>
        </p:blipFill>
        <p:spPr>
          <a:xfrm>
            <a:off x="2133600" y="1858962"/>
            <a:ext cx="4876800" cy="365760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IPED for your Community</a:t>
            </a:r>
            <a:endParaRPr lang="en-US" dirty="0"/>
          </a:p>
        </p:txBody>
      </p:sp>
      <p:pic>
        <p:nvPicPr>
          <p:cNvPr id="6" name="Content Placeholder 5" descr="Ithaca Map 2.JPG"/>
          <p:cNvPicPr>
            <a:picLocks noGrp="1" noChangeAspect="1"/>
          </p:cNvPicPr>
          <p:nvPr>
            <p:ph sz="quarter" idx="1"/>
          </p:nvPr>
        </p:nvPicPr>
        <p:blipFill>
          <a:blip r:embed="rId3" cstate="print"/>
          <a:stretch>
            <a:fillRect/>
          </a:stretch>
        </p:blipFill>
        <p:spPr>
          <a:xfrm>
            <a:off x="1524000" y="1663700"/>
            <a:ext cx="6096000" cy="4048125"/>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Training Session Schedule</a:t>
            </a:r>
            <a:endParaRPr lang="en-US" dirty="0"/>
          </a:p>
        </p:txBody>
      </p:sp>
      <p:sp>
        <p:nvSpPr>
          <p:cNvPr id="10" name="Content Placeholder 9"/>
          <p:cNvSpPr>
            <a:spLocks noGrp="1"/>
          </p:cNvSpPr>
          <p:nvPr>
            <p:ph sz="quarter" idx="1"/>
          </p:nvPr>
        </p:nvSpPr>
        <p:spPr/>
        <p:txBody>
          <a:bodyPr/>
          <a:lstStyle/>
          <a:p>
            <a:r>
              <a:rPr lang="en-US" dirty="0" smtClean="0"/>
              <a:t>Week 2: Planning and Set Up</a:t>
            </a:r>
          </a:p>
          <a:p>
            <a:r>
              <a:rPr lang="en-US" dirty="0" smtClean="0"/>
              <a:t>Week 3: Pest Signs and Symptoms</a:t>
            </a:r>
          </a:p>
          <a:p>
            <a:r>
              <a:rPr lang="en-US" dirty="0" smtClean="0"/>
              <a:t>Week 4: Interpreting and Reporting Your Results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Session 2</a:t>
            </a:r>
            <a:br>
              <a:rPr lang="en-US" dirty="0" smtClean="0"/>
            </a:br>
            <a:r>
              <a:rPr lang="en-US" dirty="0" smtClean="0"/>
              <a:t>Planning and Set Up</a:t>
            </a:r>
            <a:endParaRPr lang="en-US" dirty="0"/>
          </a:p>
        </p:txBody>
      </p:sp>
      <p:sp>
        <p:nvSpPr>
          <p:cNvPr id="5" name="Text Placeholder 4"/>
          <p:cNvSpPr>
            <a:spLocks noGrp="1"/>
          </p:cNvSpPr>
          <p:nvPr>
            <p:ph type="body" idx="1"/>
          </p:nvPr>
        </p:nvSpPr>
        <p:spPr>
          <a:xfrm>
            <a:off x="1295400" y="4267200"/>
            <a:ext cx="6781800" cy="1447800"/>
          </a:xfrm>
        </p:spPr>
        <p:txBody>
          <a:bodyPr>
            <a:normAutofit fontScale="92500" lnSpcReduction="10000"/>
          </a:bodyPr>
          <a:lstStyle/>
          <a:p>
            <a:r>
              <a:rPr lang="en-US" dirty="0" smtClean="0"/>
              <a:t>April 26, 2011</a:t>
            </a:r>
          </a:p>
          <a:p>
            <a:r>
              <a:rPr lang="en-US" dirty="0" smtClean="0"/>
              <a:t>1:00 PM (Eastern)</a:t>
            </a:r>
          </a:p>
          <a:p>
            <a:pPr algn="l"/>
            <a:r>
              <a:rPr lang="en-US" dirty="0" smtClean="0"/>
              <a:t>Donna Murphy, USDA </a:t>
            </a:r>
            <a:r>
              <a:rPr lang="en-US" smtClean="0"/>
              <a:t>Forest Service</a:t>
            </a:r>
            <a:endParaRPr lang="en-US" dirty="0" smtClean="0"/>
          </a:p>
          <a:p>
            <a:pPr algn="l"/>
            <a:r>
              <a:rPr lang="en-US" dirty="0" smtClean="0"/>
              <a:t>Joe </a:t>
            </a:r>
            <a:r>
              <a:rPr lang="en-US" dirty="0" err="1" smtClean="0"/>
              <a:t>LaForest</a:t>
            </a:r>
            <a:r>
              <a:rPr lang="en-US" dirty="0" smtClean="0"/>
              <a:t>, University of Georgia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Session 1</a:t>
            </a:r>
            <a:br>
              <a:rPr lang="en-US" dirty="0" smtClean="0"/>
            </a:br>
            <a:r>
              <a:rPr lang="en-US" dirty="0" smtClean="0"/>
              <a:t>Introduction to IPED</a:t>
            </a:r>
            <a:endParaRPr lang="en-US" dirty="0"/>
          </a:p>
        </p:txBody>
      </p:sp>
      <p:sp>
        <p:nvSpPr>
          <p:cNvPr id="5" name="Text Placeholder 4"/>
          <p:cNvSpPr>
            <a:spLocks noGrp="1"/>
          </p:cNvSpPr>
          <p:nvPr>
            <p:ph type="body" idx="1"/>
          </p:nvPr>
        </p:nvSpPr>
        <p:spPr>
          <a:xfrm>
            <a:off x="896112" y="4139184"/>
            <a:ext cx="5806440" cy="1143000"/>
          </a:xfrm>
        </p:spPr>
        <p:txBody>
          <a:bodyPr/>
          <a:lstStyle/>
          <a:p>
            <a:pPr algn="l"/>
            <a:r>
              <a:rPr lang="en-US" dirty="0" smtClean="0"/>
              <a:t>Anne Cumming, USDA Forest Service</a:t>
            </a:r>
          </a:p>
          <a:p>
            <a:pPr algn="l"/>
            <a:r>
              <a:rPr lang="en-US" dirty="0" smtClean="0"/>
              <a:t>Scott </a:t>
            </a:r>
            <a:r>
              <a:rPr lang="en-US" dirty="0" err="1" smtClean="0"/>
              <a:t>Maco</a:t>
            </a:r>
            <a:r>
              <a:rPr lang="en-US" dirty="0" smtClean="0"/>
              <a:t>, Davey Tree Expert Company</a:t>
            </a:r>
            <a:endParaRPr lang="en-US" dirty="0"/>
          </a:p>
        </p:txBody>
      </p:sp>
      <p:pic>
        <p:nvPicPr>
          <p:cNvPr id="6" name="Picture 5" descr="2009 Syracuse Head Shot.JPG"/>
          <p:cNvPicPr>
            <a:picLocks noChangeAspect="1"/>
          </p:cNvPicPr>
          <p:nvPr/>
        </p:nvPicPr>
        <p:blipFill>
          <a:blip r:embed="rId3" cstate="print"/>
          <a:srcRect l="15257" r="11753"/>
          <a:stretch>
            <a:fillRect/>
          </a:stretch>
        </p:blipFill>
        <p:spPr>
          <a:xfrm>
            <a:off x="6579298" y="4154124"/>
            <a:ext cx="751704" cy="975931"/>
          </a:xfrm>
          <a:prstGeom prst="rect">
            <a:avLst/>
          </a:prstGeom>
        </p:spPr>
      </p:pic>
      <p:pic>
        <p:nvPicPr>
          <p:cNvPr id="2050" name="Picture 2" descr="http://actrees.org/files/Newsletter/Images/smaco.jpg"/>
          <p:cNvPicPr>
            <a:picLocks noChangeAspect="1" noChangeArrowheads="1"/>
          </p:cNvPicPr>
          <p:nvPr/>
        </p:nvPicPr>
        <p:blipFill>
          <a:blip r:embed="rId4" cstate="print"/>
          <a:srcRect/>
          <a:stretch>
            <a:fillRect/>
          </a:stretch>
        </p:blipFill>
        <p:spPr bwMode="auto">
          <a:xfrm>
            <a:off x="7462012" y="4147059"/>
            <a:ext cx="759587" cy="98299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Topics for Today</a:t>
            </a:r>
            <a:endParaRPr lang="en-US" dirty="0"/>
          </a:p>
        </p:txBody>
      </p:sp>
      <p:sp>
        <p:nvSpPr>
          <p:cNvPr id="5" name="Content Placeholder 4"/>
          <p:cNvSpPr>
            <a:spLocks noGrp="1"/>
          </p:cNvSpPr>
          <p:nvPr>
            <p:ph sz="quarter" idx="1"/>
          </p:nvPr>
        </p:nvSpPr>
        <p:spPr/>
        <p:txBody>
          <a:bodyPr/>
          <a:lstStyle/>
          <a:p>
            <a:r>
              <a:rPr lang="en-US" dirty="0" smtClean="0"/>
              <a:t>Urban Forest Health - The Big Picture</a:t>
            </a:r>
          </a:p>
          <a:p>
            <a:r>
              <a:rPr lang="en-US" dirty="0" smtClean="0"/>
              <a:t>What is IPED?</a:t>
            </a:r>
          </a:p>
          <a:p>
            <a:r>
              <a:rPr lang="en-US" dirty="0" smtClean="0"/>
              <a:t>The </a:t>
            </a:r>
            <a:r>
              <a:rPr lang="en-US" dirty="0" err="1" smtClean="0"/>
              <a:t>i</a:t>
            </a:r>
            <a:r>
              <a:rPr lang="en-US" dirty="0" smtClean="0"/>
              <a:t>-Tree Connection</a:t>
            </a:r>
          </a:p>
          <a:p>
            <a:r>
              <a:rPr lang="en-US" dirty="0" smtClean="0"/>
              <a:t>Choosing IPED as a Resource for Your Community</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http://www.forestryimages.org/images/768x512/5369277.jpg"/>
          <p:cNvPicPr>
            <a:picLocks noChangeAspect="1" noChangeArrowheads="1"/>
          </p:cNvPicPr>
          <p:nvPr/>
        </p:nvPicPr>
        <p:blipFill>
          <a:blip r:embed="rId3" cstate="print"/>
          <a:srcRect/>
          <a:stretch>
            <a:fillRect/>
          </a:stretch>
        </p:blipFill>
        <p:spPr bwMode="auto">
          <a:xfrm>
            <a:off x="4815896" y="1179648"/>
            <a:ext cx="3413704" cy="2334157"/>
          </a:xfrm>
          <a:prstGeom prst="rect">
            <a:avLst/>
          </a:prstGeom>
          <a:noFill/>
        </p:spPr>
      </p:pic>
      <p:sp>
        <p:nvSpPr>
          <p:cNvPr id="2" name="Title 1"/>
          <p:cNvSpPr>
            <a:spLocks noGrp="1"/>
          </p:cNvSpPr>
          <p:nvPr>
            <p:ph type="title"/>
          </p:nvPr>
        </p:nvSpPr>
        <p:spPr/>
        <p:txBody>
          <a:bodyPr/>
          <a:lstStyle/>
          <a:p>
            <a:r>
              <a:rPr lang="en-US" dirty="0" smtClean="0"/>
              <a:t>Urban Forest Health</a:t>
            </a:r>
            <a:endParaRPr lang="en-US" dirty="0"/>
          </a:p>
        </p:txBody>
      </p:sp>
      <p:pic>
        <p:nvPicPr>
          <p:cNvPr id="4" name="Picture 8" descr="http://www.forestryimages.org/images/768x512/5023075.jpg"/>
          <p:cNvPicPr>
            <a:picLocks noGrp="1" noChangeAspect="1" noChangeArrowheads="1"/>
          </p:cNvPicPr>
          <p:nvPr>
            <p:ph sz="quarter" idx="1"/>
          </p:nvPr>
        </p:nvPicPr>
        <p:blipFill>
          <a:blip r:embed="rId4" cstate="print"/>
          <a:srcRect/>
          <a:stretch>
            <a:fillRect/>
          </a:stretch>
        </p:blipFill>
        <p:spPr bwMode="auto">
          <a:xfrm rot="21600000">
            <a:off x="363856" y="1444751"/>
            <a:ext cx="3976856" cy="4740895"/>
          </a:xfrm>
          <a:prstGeom prst="rect">
            <a:avLst/>
          </a:prstGeom>
          <a:noFill/>
        </p:spPr>
      </p:pic>
      <p:pic>
        <p:nvPicPr>
          <p:cNvPr id="7" name="Picture 11"/>
          <p:cNvPicPr>
            <a:picLocks noChangeAspect="1" noChangeArrowheads="1"/>
          </p:cNvPicPr>
          <p:nvPr/>
        </p:nvPicPr>
        <p:blipFill>
          <a:blip r:embed="rId5" cstate="print"/>
          <a:srcRect/>
          <a:stretch>
            <a:fillRect/>
          </a:stretch>
        </p:blipFill>
        <p:spPr bwMode="auto">
          <a:xfrm>
            <a:off x="4663440" y="3752151"/>
            <a:ext cx="3739896" cy="24932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Urban Forest Health</a:t>
            </a:r>
            <a:endParaRPr lang="en-US" dirty="0"/>
          </a:p>
        </p:txBody>
      </p:sp>
      <p:pic>
        <p:nvPicPr>
          <p:cNvPr id="20" name="Picture 13"/>
          <p:cNvPicPr>
            <a:picLocks noChangeAspect="1" noChangeArrowheads="1"/>
          </p:cNvPicPr>
          <p:nvPr/>
        </p:nvPicPr>
        <p:blipFill>
          <a:blip r:embed="rId3" cstate="print"/>
          <a:srcRect/>
          <a:stretch>
            <a:fillRect/>
          </a:stretch>
        </p:blipFill>
        <p:spPr bwMode="auto">
          <a:xfrm>
            <a:off x="1141227" y="1254529"/>
            <a:ext cx="6764524" cy="4509683"/>
          </a:xfrm>
          <a:prstGeom prst="rect">
            <a:avLst/>
          </a:prstGeom>
          <a:noFill/>
        </p:spPr>
      </p:pic>
      <p:sp>
        <p:nvSpPr>
          <p:cNvPr id="21" name="Text Box 10"/>
          <p:cNvSpPr txBox="1">
            <a:spLocks noChangeArrowheads="1"/>
          </p:cNvSpPr>
          <p:nvPr/>
        </p:nvSpPr>
        <p:spPr bwMode="auto">
          <a:xfrm>
            <a:off x="3683000" y="5772815"/>
            <a:ext cx="1625445" cy="92333"/>
          </a:xfrm>
          <a:prstGeom prst="rect">
            <a:avLst/>
          </a:prstGeom>
          <a:noFill/>
          <a:ln w="9525">
            <a:noFill/>
            <a:miter lim="800000"/>
            <a:headEnd/>
            <a:tailEnd/>
          </a:ln>
          <a:effectLst/>
        </p:spPr>
        <p:txBody>
          <a:bodyPr wrap="none" lIns="0" tIns="0" rIns="0" bIns="0" anchor="ctr">
            <a:spAutoFit/>
          </a:bodyPr>
          <a:lstStyle/>
          <a:p>
            <a:pPr eaLnBrk="1" hangingPunct="1"/>
            <a:r>
              <a:rPr lang="en-US" sz="600" dirty="0"/>
              <a:t>Joseph O'Brien, USDA Forest Service, Bugwood.org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IPED?</a:t>
            </a:r>
            <a:endParaRPr lang="en-US" dirty="0"/>
          </a:p>
        </p:txBody>
      </p:sp>
      <p:pic>
        <p:nvPicPr>
          <p:cNvPr id="4" name="Picture 13"/>
          <p:cNvPicPr>
            <a:picLocks noChangeAspect="1" noChangeArrowheads="1"/>
          </p:cNvPicPr>
          <p:nvPr/>
        </p:nvPicPr>
        <p:blipFill>
          <a:blip r:embed="rId3" cstate="print"/>
          <a:srcRect/>
          <a:stretch>
            <a:fillRect/>
          </a:stretch>
        </p:blipFill>
        <p:spPr bwMode="auto">
          <a:xfrm>
            <a:off x="412565" y="1553563"/>
            <a:ext cx="2563719" cy="3845578"/>
          </a:xfrm>
          <a:prstGeom prst="rect">
            <a:avLst/>
          </a:prstGeom>
          <a:noFill/>
        </p:spPr>
      </p:pic>
      <p:sp>
        <p:nvSpPr>
          <p:cNvPr id="8" name="Text Box 10"/>
          <p:cNvSpPr txBox="1">
            <a:spLocks noChangeArrowheads="1"/>
          </p:cNvSpPr>
          <p:nvPr/>
        </p:nvSpPr>
        <p:spPr bwMode="auto">
          <a:xfrm>
            <a:off x="1025711" y="5431959"/>
            <a:ext cx="1308050" cy="76944"/>
          </a:xfrm>
          <a:prstGeom prst="rect">
            <a:avLst/>
          </a:prstGeom>
          <a:noFill/>
          <a:ln w="9525">
            <a:noFill/>
            <a:miter lim="800000"/>
            <a:headEnd/>
            <a:tailEnd/>
          </a:ln>
          <a:effectLst/>
        </p:spPr>
        <p:txBody>
          <a:bodyPr wrap="none" lIns="0" tIns="0" rIns="0" bIns="0" anchor="ctr">
            <a:spAutoFit/>
          </a:bodyPr>
          <a:lstStyle/>
          <a:p>
            <a:pPr eaLnBrk="1" hangingPunct="1"/>
            <a:r>
              <a:rPr lang="en-US" sz="500" dirty="0"/>
              <a:t>Tom Laurent, USDA Forest Service, Bugwood.org</a:t>
            </a:r>
          </a:p>
        </p:txBody>
      </p:sp>
      <p:pic>
        <p:nvPicPr>
          <p:cNvPr id="9" name="Picture 11"/>
          <p:cNvPicPr>
            <a:picLocks noChangeAspect="1" noChangeArrowheads="1"/>
          </p:cNvPicPr>
          <p:nvPr/>
        </p:nvPicPr>
        <p:blipFill>
          <a:blip r:embed="rId4" cstate="print"/>
          <a:srcRect/>
          <a:stretch>
            <a:fillRect/>
          </a:stretch>
        </p:blipFill>
        <p:spPr bwMode="auto">
          <a:xfrm>
            <a:off x="3096653" y="2389421"/>
            <a:ext cx="3118737" cy="2079158"/>
          </a:xfrm>
          <a:prstGeom prst="rect">
            <a:avLst/>
          </a:prstGeom>
          <a:noFill/>
        </p:spPr>
      </p:pic>
      <p:sp>
        <p:nvSpPr>
          <p:cNvPr id="10" name="Text Box 8"/>
          <p:cNvSpPr txBox="1">
            <a:spLocks noChangeArrowheads="1"/>
          </p:cNvSpPr>
          <p:nvPr/>
        </p:nvSpPr>
        <p:spPr bwMode="auto">
          <a:xfrm>
            <a:off x="4178674" y="4518878"/>
            <a:ext cx="1038746" cy="92333"/>
          </a:xfrm>
          <a:prstGeom prst="rect">
            <a:avLst/>
          </a:prstGeom>
          <a:noFill/>
          <a:ln w="9525">
            <a:noFill/>
            <a:miter lim="800000"/>
            <a:headEnd/>
            <a:tailEnd/>
          </a:ln>
          <a:effectLst/>
        </p:spPr>
        <p:txBody>
          <a:bodyPr wrap="none" lIns="0" tIns="0" rIns="0" bIns="0" anchor="ctr">
            <a:spAutoFit/>
          </a:bodyPr>
          <a:lstStyle/>
          <a:p>
            <a:pPr eaLnBrk="1" hangingPunct="1"/>
            <a:r>
              <a:rPr lang="en-US" sz="600" dirty="0"/>
              <a:t>Stanislaw </a:t>
            </a:r>
            <a:r>
              <a:rPr lang="en-US" sz="600" dirty="0" err="1"/>
              <a:t>Kinelski</a:t>
            </a:r>
            <a:r>
              <a:rPr lang="en-US" sz="600" dirty="0"/>
              <a:t>, , Bugwood.org</a:t>
            </a:r>
          </a:p>
        </p:txBody>
      </p:sp>
      <p:pic>
        <p:nvPicPr>
          <p:cNvPr id="11" name="Picture 13"/>
          <p:cNvPicPr>
            <a:picLocks noChangeAspect="1" noChangeArrowheads="1"/>
          </p:cNvPicPr>
          <p:nvPr/>
        </p:nvPicPr>
        <p:blipFill>
          <a:blip r:embed="rId5" cstate="print"/>
          <a:srcRect/>
          <a:stretch>
            <a:fillRect/>
          </a:stretch>
        </p:blipFill>
        <p:spPr bwMode="auto">
          <a:xfrm>
            <a:off x="6401872" y="1553563"/>
            <a:ext cx="2430644" cy="3645966"/>
          </a:xfrm>
          <a:prstGeom prst="rect">
            <a:avLst/>
          </a:prstGeom>
          <a:noFill/>
        </p:spPr>
      </p:pic>
      <p:sp>
        <p:nvSpPr>
          <p:cNvPr id="12" name="Text Box 10"/>
          <p:cNvSpPr txBox="1">
            <a:spLocks noChangeArrowheads="1"/>
          </p:cNvSpPr>
          <p:nvPr/>
        </p:nvSpPr>
        <p:spPr bwMode="auto">
          <a:xfrm>
            <a:off x="6589993" y="5245942"/>
            <a:ext cx="2148024" cy="76944"/>
          </a:xfrm>
          <a:prstGeom prst="rect">
            <a:avLst/>
          </a:prstGeom>
          <a:noFill/>
          <a:ln w="9525">
            <a:noFill/>
            <a:miter lim="800000"/>
            <a:headEnd/>
            <a:tailEnd/>
          </a:ln>
          <a:effectLst/>
        </p:spPr>
        <p:txBody>
          <a:bodyPr wrap="none" lIns="0" tIns="0" rIns="0" bIns="0" anchor="ctr">
            <a:spAutoFit/>
          </a:bodyPr>
          <a:lstStyle/>
          <a:p>
            <a:pPr eaLnBrk="1" hangingPunct="1"/>
            <a:r>
              <a:rPr lang="en-US" sz="500" dirty="0"/>
              <a:t>John A. </a:t>
            </a:r>
            <a:r>
              <a:rPr lang="en-US" sz="500" dirty="0" err="1"/>
              <a:t>Weidhass</a:t>
            </a:r>
            <a:r>
              <a:rPr lang="en-US" sz="500" dirty="0"/>
              <a:t>, Virginia Polytechnic Institute and State University, Bugwood.org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IPED?</a:t>
            </a:r>
            <a:endParaRPr lang="en-US" dirty="0"/>
          </a:p>
        </p:txBody>
      </p:sp>
      <p:pic>
        <p:nvPicPr>
          <p:cNvPr id="4" name="Picture 11"/>
          <p:cNvPicPr>
            <a:picLocks noChangeAspect="1" noChangeArrowheads="1"/>
          </p:cNvPicPr>
          <p:nvPr/>
        </p:nvPicPr>
        <p:blipFill>
          <a:blip r:embed="rId3" cstate="print"/>
          <a:srcRect/>
          <a:stretch>
            <a:fillRect/>
          </a:stretch>
        </p:blipFill>
        <p:spPr bwMode="auto">
          <a:xfrm>
            <a:off x="427161" y="1480293"/>
            <a:ext cx="2509471" cy="3729882"/>
          </a:xfrm>
          <a:prstGeom prst="rect">
            <a:avLst/>
          </a:prstGeom>
          <a:noFill/>
        </p:spPr>
      </p:pic>
      <p:sp>
        <p:nvSpPr>
          <p:cNvPr id="5" name="Text Box 8"/>
          <p:cNvSpPr txBox="1">
            <a:spLocks noChangeArrowheads="1"/>
          </p:cNvSpPr>
          <p:nvPr/>
        </p:nvSpPr>
        <p:spPr bwMode="auto">
          <a:xfrm>
            <a:off x="893885" y="5267319"/>
            <a:ext cx="1338508" cy="76944"/>
          </a:xfrm>
          <a:prstGeom prst="rect">
            <a:avLst/>
          </a:prstGeom>
          <a:noFill/>
          <a:ln w="9525">
            <a:noFill/>
            <a:miter lim="800000"/>
            <a:headEnd/>
            <a:tailEnd/>
          </a:ln>
          <a:effectLst/>
        </p:spPr>
        <p:txBody>
          <a:bodyPr wrap="none" lIns="0" tIns="0" rIns="0" bIns="0" anchor="ctr">
            <a:spAutoFit/>
          </a:bodyPr>
          <a:lstStyle/>
          <a:p>
            <a:pPr eaLnBrk="1" hangingPunct="1"/>
            <a:r>
              <a:rPr lang="en-US" sz="500" dirty="0"/>
              <a:t>Cathy Stewart, USDA Forest Service, Bugwood.org</a:t>
            </a:r>
          </a:p>
        </p:txBody>
      </p:sp>
      <p:pic>
        <p:nvPicPr>
          <p:cNvPr id="6" name="Picture 12"/>
          <p:cNvPicPr>
            <a:picLocks noChangeAspect="1" noChangeArrowheads="1"/>
          </p:cNvPicPr>
          <p:nvPr/>
        </p:nvPicPr>
        <p:blipFill>
          <a:blip r:embed="rId4" cstate="print"/>
          <a:srcRect/>
          <a:stretch>
            <a:fillRect/>
          </a:stretch>
        </p:blipFill>
        <p:spPr bwMode="auto">
          <a:xfrm>
            <a:off x="3101695" y="1480293"/>
            <a:ext cx="2778451" cy="3712193"/>
          </a:xfrm>
          <a:prstGeom prst="rect">
            <a:avLst/>
          </a:prstGeom>
          <a:noFill/>
        </p:spPr>
      </p:pic>
      <p:sp>
        <p:nvSpPr>
          <p:cNvPr id="7" name="Text Box 9"/>
          <p:cNvSpPr txBox="1">
            <a:spLocks noChangeArrowheads="1"/>
          </p:cNvSpPr>
          <p:nvPr/>
        </p:nvSpPr>
        <p:spPr bwMode="auto">
          <a:xfrm>
            <a:off x="3699608" y="5267319"/>
            <a:ext cx="1359346" cy="76944"/>
          </a:xfrm>
          <a:prstGeom prst="rect">
            <a:avLst/>
          </a:prstGeom>
          <a:noFill/>
          <a:ln w="9525">
            <a:noFill/>
            <a:miter lim="800000"/>
            <a:headEnd/>
            <a:tailEnd/>
          </a:ln>
          <a:effectLst/>
        </p:spPr>
        <p:txBody>
          <a:bodyPr wrap="none" lIns="0" tIns="0" rIns="0" bIns="0" anchor="ctr">
            <a:spAutoFit/>
          </a:bodyPr>
          <a:lstStyle/>
          <a:p>
            <a:pPr eaLnBrk="1" hangingPunct="1"/>
            <a:r>
              <a:rPr lang="en-US" sz="500" dirty="0"/>
              <a:t>Joseph O'Brien, USDA Forest Service, Bugwood.org</a:t>
            </a:r>
          </a:p>
        </p:txBody>
      </p:sp>
      <p:pic>
        <p:nvPicPr>
          <p:cNvPr id="8" name="Picture 13"/>
          <p:cNvPicPr>
            <a:picLocks noChangeAspect="1" noChangeArrowheads="1"/>
          </p:cNvPicPr>
          <p:nvPr/>
        </p:nvPicPr>
        <p:blipFill>
          <a:blip r:embed="rId5" cstate="print"/>
          <a:srcRect/>
          <a:stretch>
            <a:fillRect/>
          </a:stretch>
        </p:blipFill>
        <p:spPr bwMode="auto">
          <a:xfrm>
            <a:off x="6020813" y="1480293"/>
            <a:ext cx="2459158" cy="3688738"/>
          </a:xfrm>
          <a:prstGeom prst="rect">
            <a:avLst/>
          </a:prstGeom>
          <a:noFill/>
        </p:spPr>
      </p:pic>
      <p:sp>
        <p:nvSpPr>
          <p:cNvPr id="9" name="Text Box 10"/>
          <p:cNvSpPr txBox="1">
            <a:spLocks noChangeArrowheads="1"/>
          </p:cNvSpPr>
          <p:nvPr/>
        </p:nvSpPr>
        <p:spPr bwMode="auto">
          <a:xfrm>
            <a:off x="6095023" y="5267319"/>
            <a:ext cx="2422138" cy="76944"/>
          </a:xfrm>
          <a:prstGeom prst="rect">
            <a:avLst/>
          </a:prstGeom>
          <a:noFill/>
          <a:ln w="9525">
            <a:noFill/>
            <a:miter lim="800000"/>
            <a:headEnd/>
            <a:tailEnd/>
          </a:ln>
          <a:effectLst/>
        </p:spPr>
        <p:txBody>
          <a:bodyPr wrap="none" lIns="0" tIns="0" rIns="0" bIns="0" anchor="ctr">
            <a:spAutoFit/>
          </a:bodyPr>
          <a:lstStyle/>
          <a:p>
            <a:pPr eaLnBrk="1" hangingPunct="1"/>
            <a:r>
              <a:rPr lang="en-US" sz="500" dirty="0"/>
              <a:t>Edward L. Barnard, Florida Department of Agriculture and Consumer Services, Bugwood.org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a:t>
            </a:r>
            <a:r>
              <a:rPr lang="en-US" dirty="0" smtClean="0"/>
              <a:t>-TREE Connection</a:t>
            </a:r>
            <a:endParaRPr lang="en-US" dirty="0"/>
          </a:p>
        </p:txBody>
      </p:sp>
      <p:pic>
        <p:nvPicPr>
          <p:cNvPr id="7" name="Content Placeholder 6" descr="pest2.PNG"/>
          <p:cNvPicPr>
            <a:picLocks noGrp="1" noChangeAspect="1"/>
          </p:cNvPicPr>
          <p:nvPr>
            <p:ph sz="quarter" idx="1"/>
          </p:nvPr>
        </p:nvPicPr>
        <p:blipFill>
          <a:blip r:embed="rId3" cstate="print"/>
          <a:stretch>
            <a:fillRect/>
          </a:stretch>
        </p:blipFill>
        <p:spPr>
          <a:xfrm>
            <a:off x="4281218" y="1236785"/>
            <a:ext cx="3184088" cy="4937125"/>
          </a:xfrm>
        </p:spPr>
      </p:pic>
      <p:pic>
        <p:nvPicPr>
          <p:cNvPr id="8" name="Picture 7" descr="pest1.PNG"/>
          <p:cNvPicPr>
            <a:picLocks noChangeAspect="1"/>
          </p:cNvPicPr>
          <p:nvPr/>
        </p:nvPicPr>
        <p:blipFill>
          <a:blip r:embed="rId4" cstate="print"/>
          <a:stretch>
            <a:fillRect/>
          </a:stretch>
        </p:blipFill>
        <p:spPr>
          <a:xfrm>
            <a:off x="476781" y="1231453"/>
            <a:ext cx="3233573" cy="501385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a:t>
            </a:r>
            <a:r>
              <a:rPr lang="en-US" dirty="0" smtClean="0"/>
              <a:t>-TREE Connection</a:t>
            </a:r>
            <a:endParaRPr lang="en-US" dirty="0"/>
          </a:p>
        </p:txBody>
      </p:sp>
      <p:pic>
        <p:nvPicPr>
          <p:cNvPr id="4" name="Content Placeholder 3" descr="pest3.PNG"/>
          <p:cNvPicPr>
            <a:picLocks noGrp="1" noChangeAspect="1"/>
          </p:cNvPicPr>
          <p:nvPr>
            <p:ph sz="quarter" idx="1"/>
          </p:nvPr>
        </p:nvPicPr>
        <p:blipFill>
          <a:blip r:embed="rId3" cstate="print"/>
          <a:stretch>
            <a:fillRect/>
          </a:stretch>
        </p:blipFill>
        <p:spPr>
          <a:xfrm>
            <a:off x="4527402" y="1219201"/>
            <a:ext cx="3184088" cy="4937125"/>
          </a:xfrm>
        </p:spPr>
      </p:pic>
      <p:pic>
        <p:nvPicPr>
          <p:cNvPr id="5" name="Picture 4" descr="pest4.PNG"/>
          <p:cNvPicPr>
            <a:picLocks noChangeAspect="1"/>
          </p:cNvPicPr>
          <p:nvPr/>
        </p:nvPicPr>
        <p:blipFill>
          <a:blip r:embed="rId4" cstate="print"/>
          <a:stretch>
            <a:fillRect/>
          </a:stretch>
        </p:blipFill>
        <p:spPr>
          <a:xfrm>
            <a:off x="748813" y="1222131"/>
            <a:ext cx="3169754" cy="49149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650</TotalTime>
  <Words>1436</Words>
  <Application>Microsoft Office PowerPoint</Application>
  <PresentationFormat>On-screen Show (4:3)</PresentationFormat>
  <Paragraphs>107</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Origin</vt:lpstr>
      <vt:lpstr>i-TREE Pest Detection</vt:lpstr>
      <vt:lpstr>Session 1 Introduction to IPED</vt:lpstr>
      <vt:lpstr>Topics for Today</vt:lpstr>
      <vt:lpstr>Urban Forest Health</vt:lpstr>
      <vt:lpstr>Urban Forest Health</vt:lpstr>
      <vt:lpstr>What is IPED?</vt:lpstr>
      <vt:lpstr>What is IPED?</vt:lpstr>
      <vt:lpstr>i-TREE Connection</vt:lpstr>
      <vt:lpstr>i-TREE Connection</vt:lpstr>
      <vt:lpstr>i-TREE Connection</vt:lpstr>
      <vt:lpstr>i-TREE Connection</vt:lpstr>
      <vt:lpstr>i-TREE Connection</vt:lpstr>
      <vt:lpstr>Choosing IPED for your Community</vt:lpstr>
      <vt:lpstr>Choosing IPED for your Community</vt:lpstr>
      <vt:lpstr>Choosing IPED for your Community</vt:lpstr>
      <vt:lpstr>Training Session Schedule</vt:lpstr>
      <vt:lpstr>Session 2 Planning and Set Up</vt:lpstr>
    </vt:vector>
  </TitlesOfParts>
  <Company>Forest Service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i-TREE Pest Detection</dc:title>
  <dc:creator>acumming</dc:creator>
  <cp:lastModifiedBy>acumming</cp:lastModifiedBy>
  <cp:revision>53</cp:revision>
  <dcterms:created xsi:type="dcterms:W3CDTF">2011-04-08T18:17:13Z</dcterms:created>
  <dcterms:modified xsi:type="dcterms:W3CDTF">2011-04-19T01:30:15Z</dcterms:modified>
</cp:coreProperties>
</file>